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9_862A9D4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5" r:id="rId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8" userDrawn="1">
          <p15:clr>
            <a:srgbClr val="A4A3A4"/>
          </p15:clr>
        </p15:guide>
        <p15:guide id="9" orient="horz" pos="3168" userDrawn="1">
          <p15:clr>
            <a:srgbClr val="A4A3A4"/>
          </p15:clr>
        </p15:guide>
        <p15:guide id="10" pos="480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BE2C8D-03CC-8FB1-A10E-F8BBD3035190}" name="Sharice Collins" initials="SC" userId="S::sharice.collins@ioppublishing.org::d3943760-b095-4006-9134-65dd9e895b4a" providerId="AD"/>
  <p188:author id="{148A4BA3-DE1A-4255-C3A4-10E3B6B3F775}" name="Allison O'Dea" initials="AO" userId="S::allison.odea@ioppublishing.org::bd9dedbf-1468-4606-98b4-933c91a3c6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562"/>
    <a:srgbClr val="FF3399"/>
    <a:srgbClr val="47008E"/>
    <a:srgbClr val="3586B8"/>
    <a:srgbClr val="D0F5DA"/>
    <a:srgbClr val="C6F5D3"/>
    <a:srgbClr val="A0CC97"/>
    <a:srgbClr val="BDFCB1"/>
    <a:srgbClr val="CD69B0"/>
    <a:srgbClr val="D2D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920B4-FFDB-4FA1-A3C4-58A37AD3F254}" v="2" dt="2022-07-14T20:09:17.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18" autoAdjust="0"/>
    <p:restoredTop sz="96357" autoAdjust="0"/>
  </p:normalViewPr>
  <p:slideViewPr>
    <p:cSldViewPr snapToGrid="0" snapToObjects="1" showGuides="1">
      <p:cViewPr varScale="1">
        <p:scale>
          <a:sx n="54" d="100"/>
          <a:sy n="54" d="100"/>
        </p:scale>
        <p:origin x="1672" y="24"/>
      </p:cViewPr>
      <p:guideLst>
        <p:guide pos="2448"/>
        <p:guide orient="horz" pos="3168"/>
        <p:guide pos="48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9_862A9D4B.xml><?xml version="1.0" encoding="utf-8"?>
<p188:cmLst xmlns:a="http://schemas.openxmlformats.org/drawingml/2006/main" xmlns:r="http://schemas.openxmlformats.org/officeDocument/2006/relationships" xmlns:p188="http://schemas.microsoft.com/office/powerpoint/2018/8/main">
  <p188:cm id="{F9FC094C-9E6B-4B15-8123-65C90FF16639}" authorId="{5CBE2C8D-03CC-8FB1-A10E-F8BBD3035190}" status="resolved" created="2022-07-14T20:02:17.635" complete="100000">
    <ac:txMkLst xmlns:ac="http://schemas.microsoft.com/office/drawing/2013/main/command">
      <pc:docMk xmlns:pc="http://schemas.microsoft.com/office/powerpoint/2013/main/command"/>
      <pc:sldMk xmlns:pc="http://schemas.microsoft.com/office/powerpoint/2013/main/command" cId="2250939723" sldId="265"/>
      <ac:spMk id="22" creationId="{F3DCAAAF-80C6-4291-AE7F-8E8E8BFC5A93}"/>
      <ac:txMk cp="107">
        <ac:context len="189" hash="1892894466"/>
      </ac:txMk>
    </ac:txMkLst>
    <p188:pos x="894531" y="891828"/>
    <p188:replyLst>
      <p188:reply id="{9400F9EF-089F-46D1-B0C5-3CE90EE49E37}" authorId="{148A4BA3-DE1A-4255-C3A4-10E3B6B3F775}" created="2022-07-15T13:05:42.952">
        <p188:txBody>
          <a:bodyPr/>
          <a:lstStyle/>
          <a:p>
            <a:r>
              <a:rPr lang="en-US"/>
              <a:t>We use the terms gold oa and fully oa interchangeably on our site, so you can let me know which you prefer. </a:t>
            </a:r>
          </a:p>
        </p188:txBody>
      </p188:reply>
    </p188:replyLst>
    <p188:txBody>
      <a:bodyPr/>
      <a:lstStyle/>
      <a:p>
        <a:r>
          <a:rPr lang="en-US"/>
          <a:t>Can you check to see how we reference this journal?  Is it referred to as Gold Open Access on our site or "full open access"?  And if the latter, can you confirm if the O and the A should be capitalized?</a:t>
        </a:r>
      </a:p>
    </p188:txBody>
  </p188:cm>
  <p188:cm id="{0D51B6AA-BECA-44A9-AE2B-556A7CC18B23}" authorId="{5CBE2C8D-03CC-8FB1-A10E-F8BBD3035190}" status="resolved" created="2022-07-14T20:03:37.676" complete="100000">
    <ac:txMkLst xmlns:ac="http://schemas.microsoft.com/office/drawing/2013/main/command">
      <pc:docMk xmlns:pc="http://schemas.microsoft.com/office/powerpoint/2013/main/command"/>
      <pc:sldMk xmlns:pc="http://schemas.microsoft.com/office/powerpoint/2013/main/command" cId="2250939723" sldId="265"/>
      <ac:spMk id="79" creationId="{0ABC607E-C3B0-4D6B-8083-B9F7804FBD70}"/>
      <ac:txMk cp="0">
        <ac:context len="254" hash="2097224850"/>
      </ac:txMk>
    </ac:txMkLst>
    <p188:pos x="1226993" y="202706"/>
    <p188:replyLst>
      <p188:reply id="{F764CBDF-1A54-4280-8994-5F8ED1B7A75F}" authorId="{148A4BA3-DE1A-4255-C3A4-10E3B6B3F775}" created="2022-07-15T13:06:23.390">
        <p188:txBody>
          <a:bodyPr/>
          <a:lstStyle/>
          <a:p>
            <a:r>
              <a:rPr lang="en-US"/>
              <a:t>Added in 2021 to the top line. </a:t>
            </a:r>
          </a:p>
        </p188:txBody>
      </p188:reply>
    </p188:replyLst>
    <p188:txBody>
      <a:bodyPr/>
      <a:lstStyle/>
      <a:p>
        <a:r>
          <a:rPr lang="en-US"/>
          <a:t>This needs more parameters I think.  Are they webinars that were run in the past?  Is it cumulative?  Is it just last year?  Can they still be accessed?</a:t>
        </a:r>
      </a:p>
    </p188:txBody>
  </p188:cm>
  <p188:cm id="{F69EB320-044E-4F35-8EEA-0AB44C05CF8D}" authorId="{5CBE2C8D-03CC-8FB1-A10E-F8BBD3035190}" status="resolved" created="2022-07-14T20:03:51.852" complete="100000">
    <ac:txMkLst xmlns:ac="http://schemas.microsoft.com/office/drawing/2013/main/command">
      <pc:docMk xmlns:pc="http://schemas.microsoft.com/office/powerpoint/2013/main/command"/>
      <pc:sldMk xmlns:pc="http://schemas.microsoft.com/office/powerpoint/2013/main/command" cId="2250939723" sldId="265"/>
      <ac:spMk id="79" creationId="{0ABC607E-C3B0-4D6B-8083-B9F7804FBD70}"/>
      <ac:txMk cp="78">
        <ac:context len="254" hash="2097224850"/>
      </ac:txMk>
    </ac:txMkLst>
    <p188:pos x="1267937" y="618963"/>
    <p188:txBody>
      <a:bodyPr/>
      <a:lstStyle/>
      <a:p>
        <a:r>
          <a:rPr lang="en-US"/>
          <a:t>Use double quotation marks</a:t>
        </a:r>
      </a:p>
    </p188:txBody>
  </p188:cm>
  <p188:cm id="{39A2B374-A0E1-455A-897B-6022DE5779A9}" authorId="{5CBE2C8D-03CC-8FB1-A10E-F8BBD3035190}" status="resolved" created="2022-07-14T20:04:12.060" complete="100000">
    <ac:txMkLst xmlns:ac="http://schemas.microsoft.com/office/drawing/2013/main/command">
      <pc:docMk xmlns:pc="http://schemas.microsoft.com/office/powerpoint/2013/main/command"/>
      <pc:sldMk xmlns:pc="http://schemas.microsoft.com/office/powerpoint/2013/main/command" cId="2250939723" sldId="265"/>
      <ac:spMk id="79" creationId="{0ABC607E-C3B0-4D6B-8083-B9F7804FBD70}"/>
      <ac:txMk cp="190">
        <ac:context len="254" hash="2097224850"/>
      </ac:txMk>
    </ac:txMkLst>
    <p188:pos x="913095" y="1164873"/>
    <p188:txBody>
      <a:bodyPr/>
      <a:lstStyle/>
      <a:p>
        <a:r>
          <a:rPr lang="en-US"/>
          <a:t>There's an extra period in here</a:t>
        </a:r>
      </a:p>
    </p188:txBody>
  </p188:cm>
  <p188:cm id="{BAC25CAB-4668-440F-AA1F-1272407B5C79}" authorId="{5CBE2C8D-03CC-8FB1-A10E-F8BBD3035190}" status="resolved" created="2022-07-14T20:06:28.233" complete="100000">
    <ac:txMkLst xmlns:ac="http://schemas.microsoft.com/office/drawing/2013/main/command">
      <pc:docMk xmlns:pc="http://schemas.microsoft.com/office/powerpoint/2013/main/command"/>
      <pc:sldMk xmlns:pc="http://schemas.microsoft.com/office/powerpoint/2013/main/command" cId="2250939723" sldId="265"/>
      <ac:spMk id="112" creationId="{7BBE5B58-939F-4735-8301-3448C4401F20}"/>
      <ac:txMk cp="79">
        <ac:context len="198" hash="656607286"/>
      </ac:txMk>
    </ac:txMkLst>
    <p188:pos x="1215154" y="623910"/>
    <p188:replyLst/>
    <p188:txBody>
      <a:bodyPr/>
      <a:lstStyle/>
      <a:p>
        <a:r>
          <a:rPr lang="en-US"/>
          <a:t>Maybe change to "Institutions benefiting from Transformative Agreements…"?</a:t>
        </a:r>
      </a:p>
    </p188:txBody>
  </p188:cm>
  <p188:cm id="{F4FE80BD-F4F4-4C7A-B5FB-555D261A2922}" authorId="{5CBE2C8D-03CC-8FB1-A10E-F8BBD3035190}" status="resolved" created="2022-07-14T20:10:42.654" complete="100000">
    <ac:txMkLst xmlns:ac="http://schemas.microsoft.com/office/drawing/2013/main/command">
      <pc:docMk xmlns:pc="http://schemas.microsoft.com/office/powerpoint/2013/main/command"/>
      <pc:sldMk xmlns:pc="http://schemas.microsoft.com/office/powerpoint/2013/main/command" cId="2250939723" sldId="265"/>
      <ac:spMk id="112" creationId="{7BBE5B58-939F-4735-8301-3448C4401F20}"/>
      <ac:txMk cp="79">
        <ac:context len="198" hash="656607286"/>
      </ac:txMk>
    </ac:txMkLst>
    <p188:pos x="1215154" y="623910"/>
    <p188:txBody>
      <a:bodyPr/>
      <a:lstStyle/>
      <a:p>
        <a:r>
          <a:rPr lang="en-US"/>
          <a:t>Consider changing to "Helping institutions manage APCs is an important aspect of our commitment to Open Physics."</a:t>
        </a:r>
      </a:p>
    </p188:txBody>
  </p188:cm>
  <p188:cm id="{3608163F-5E8D-48D8-B54C-69960E18FD86}" authorId="{5CBE2C8D-03CC-8FB1-A10E-F8BBD3035190}" status="resolved" created="2022-07-14T20:11:44.816" complete="100000">
    <ac:txMkLst xmlns:ac="http://schemas.microsoft.com/office/drawing/2013/main/command">
      <pc:docMk xmlns:pc="http://schemas.microsoft.com/office/powerpoint/2013/main/command"/>
      <pc:sldMk xmlns:pc="http://schemas.microsoft.com/office/powerpoint/2013/main/command" cId="2250939723" sldId="265"/>
      <ac:spMk id="111" creationId="{7F56D9CA-B74A-4855-876F-5BC68960C003}"/>
      <ac:txMk cp="175">
        <ac:context len="239" hash="1570426159"/>
      </ac:txMk>
    </ac:txMkLst>
    <p188:pos x="1132351" y="980635"/>
    <p188:txBody>
      <a:bodyPr/>
      <a:lstStyle/>
      <a:p>
        <a:r>
          <a:rPr lang="en-US"/>
          <a:t>We should be consistent with italics.  The journal title in the first box is italicized but in this one is not.  Maybe put quotes around the article name and italicize the journal title?
</a:t>
        </a:r>
      </a:p>
    </p188:txBody>
  </p188:cm>
  <p188:cm id="{A2613A8C-D455-4BF5-8CD6-DDD14C1AB108}" authorId="{5CBE2C8D-03CC-8FB1-A10E-F8BBD3035190}" status="resolved" created="2022-07-14T20:12:20.601" complete="100000">
    <ac:txMkLst xmlns:ac="http://schemas.microsoft.com/office/drawing/2013/main/command">
      <pc:docMk xmlns:pc="http://schemas.microsoft.com/office/powerpoint/2013/main/command"/>
      <pc:sldMk xmlns:pc="http://schemas.microsoft.com/office/powerpoint/2013/main/command" cId="2250939723" sldId="265"/>
      <ac:spMk id="110" creationId="{B346B2A7-95A5-442A-B20F-964A9C69511E}"/>
      <ac:txMk cp="51">
        <ac:context len="216" hash="4267729344"/>
      </ac:txMk>
    </ac:txMkLst>
    <p188:pos x="1245789" y="474276"/>
    <p188:txBody>
      <a:bodyPr/>
      <a:lstStyle/>
      <a:p>
        <a:r>
          <a:rPr lang="en-US"/>
          <a:t>If you do use quotation marks per the above comment, that would impact this box as well.</a:t>
        </a:r>
      </a:p>
    </p188:txBody>
  </p188:cm>
  <p188:cm id="{94FE41A9-6810-412F-84FC-6107F9B49143}" authorId="{5CBE2C8D-03CC-8FB1-A10E-F8BBD3035190}" status="resolved" created="2022-07-14T20:12:59.734" complete="100000">
    <ac:txMkLst xmlns:ac="http://schemas.microsoft.com/office/drawing/2013/main/command">
      <pc:docMk xmlns:pc="http://schemas.microsoft.com/office/powerpoint/2013/main/command"/>
      <pc:sldMk xmlns:pc="http://schemas.microsoft.com/office/powerpoint/2013/main/command" cId="2250939723" sldId="265"/>
      <ac:spMk id="78" creationId="{91FE6522-7D01-4E80-B428-91F517DC421B}"/>
      <ac:txMk cp="0">
        <ac:context len="177" hash="119084247"/>
      </ac:txMk>
    </ac:txMkLst>
    <p188:pos x="927057" y="202805"/>
    <p188:txBody>
      <a:bodyPr/>
      <a:lstStyle/>
      <a:p>
        <a:r>
          <a:rPr lang="en-US"/>
          <a:t>I think this is a book, right?  If so, it would be good to say that.</a:t>
        </a:r>
      </a:p>
    </p188:txBody>
  </p188:cm>
  <p188:cm id="{5F3A453F-B732-4CB1-90C8-6674CA71B37A}" authorId="{5CBE2C8D-03CC-8FB1-A10E-F8BBD3035190}" status="resolved" created="2022-07-14T20:13:18.795" complete="100000">
    <ac:txMkLst xmlns:ac="http://schemas.microsoft.com/office/drawing/2013/main/command">
      <pc:docMk xmlns:pc="http://schemas.microsoft.com/office/powerpoint/2013/main/command"/>
      <pc:sldMk xmlns:pc="http://schemas.microsoft.com/office/powerpoint/2013/main/command" cId="2250939723" sldId="265"/>
      <ac:spMk id="114" creationId="{8C40AAD5-809E-487C-9826-8970AC0BB806}"/>
      <ac:txMk cp="147">
        <ac:context len="168" hash="3912407474"/>
      </ac:txMk>
    </ac:txMkLst>
    <p188:pos x="982465" y="1164037"/>
    <p188:txBody>
      <a:bodyPr/>
      <a:lstStyle/>
      <a:p>
        <a:r>
          <a:rPr lang="en-US"/>
          <a:t>2 periods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F09A823-0121-4305-AD57-3E774B05CE80}" type="datetimeFigureOut">
              <a:rPr lang="en-US" smtClean="0"/>
              <a:t>08/23/22</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7990327-6AB6-4F3B-ADE5-7AF0AAFA7001}" type="slidenum">
              <a:rPr lang="en-US" smtClean="0"/>
              <a:t>‹#›</a:t>
            </a:fld>
            <a:endParaRPr lang="en-US"/>
          </a:p>
        </p:txBody>
      </p:sp>
    </p:spTree>
    <p:extLst>
      <p:ext uri="{BB962C8B-B14F-4D97-AF65-F5344CB8AC3E}">
        <p14:creationId xmlns:p14="http://schemas.microsoft.com/office/powerpoint/2010/main" val="424649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90327-6AB6-4F3B-ADE5-7AF0AAFA7001}" type="slidenum">
              <a:rPr lang="en-US" smtClean="0"/>
              <a:t>1</a:t>
            </a:fld>
            <a:endParaRPr lang="en-US"/>
          </a:p>
        </p:txBody>
      </p:sp>
    </p:spTree>
    <p:extLst>
      <p:ext uri="{BB962C8B-B14F-4D97-AF65-F5344CB8AC3E}">
        <p14:creationId xmlns:p14="http://schemas.microsoft.com/office/powerpoint/2010/main" val="29786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94FCC4-8C27-6849-87D8-DCDE3C4803B4}" type="datetimeFigureOut">
              <a:rPr lang="en-US" smtClean="0"/>
              <a:t>08/23/22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4FCC4-8C27-6849-87D8-DCDE3C4803B4}" type="datetimeFigureOut">
              <a:rPr lang="en-US" smtClean="0"/>
              <a:t>08/23/22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4FCC4-8C27-6849-87D8-DCDE3C4803B4}" type="datetimeFigureOut">
              <a:rPr lang="en-US" smtClean="0"/>
              <a:t>08/23/22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4FCC4-8C27-6849-87D8-DCDE3C4803B4}" type="datetimeFigureOut">
              <a:rPr lang="en-US" smtClean="0"/>
              <a:t>08/23/22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4FCC4-8C27-6849-87D8-DCDE3C4803B4}" type="datetimeFigureOut">
              <a:rPr lang="en-US" smtClean="0"/>
              <a:t>08/23/22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94FCC4-8C27-6849-87D8-DCDE3C4803B4}" type="datetimeFigureOut">
              <a:rPr lang="en-US" smtClean="0"/>
              <a:t>08/23/22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94FCC4-8C27-6849-87D8-DCDE3C4803B4}" type="datetimeFigureOut">
              <a:rPr lang="en-US" smtClean="0"/>
              <a:t>08/23/22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94FCC4-8C27-6849-87D8-DCDE3C4803B4}" type="datetimeFigureOut">
              <a:rPr lang="en-US" smtClean="0"/>
              <a:t>08/23/22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4FCC4-8C27-6849-87D8-DCDE3C4803B4}" type="datetimeFigureOut">
              <a:rPr lang="en-US" smtClean="0"/>
              <a:t>08/23/22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194FCC4-8C27-6849-87D8-DCDE3C4803B4}" type="datetimeFigureOut">
              <a:rPr lang="en-US" smtClean="0"/>
              <a:t>08/23/22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194FCC4-8C27-6849-87D8-DCDE3C4803B4}" type="datetimeFigureOut">
              <a:rPr lang="en-US" smtClean="0"/>
              <a:t>08/23/22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2882D-089F-C54B-B436-E915766BCB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194FCC4-8C27-6849-87D8-DCDE3C4803B4}" type="datetimeFigureOut">
              <a:rPr lang="en-US" smtClean="0"/>
              <a:t>08/23/22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6A2882D-089F-C54B-B436-E915766BCB20}" type="slidenum">
              <a:rPr lang="en-US" smtClean="0"/>
              <a:t>‹#›</a:t>
            </a:fld>
            <a:endParaRPr lang="en-US"/>
          </a:p>
        </p:txBody>
      </p:sp>
    </p:spTree>
    <p:extLst>
      <p:ext uri="{BB962C8B-B14F-4D97-AF65-F5344CB8AC3E}">
        <p14:creationId xmlns:p14="http://schemas.microsoft.com/office/powerpoint/2010/main" val="549949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8.png"/><Relationship Id="rId18" Type="http://schemas.openxmlformats.org/officeDocument/2006/relationships/image" Target="../media/image11.tiff"/><Relationship Id="rId3" Type="http://schemas.microsoft.com/office/2018/10/relationships/comments" Target="../comments/modernComment_109_862A9D4B.xml"/><Relationship Id="rId21" Type="http://schemas.openxmlformats.org/officeDocument/2006/relationships/image" Target="../media/image14.png"/><Relationship Id="rId7" Type="http://schemas.openxmlformats.org/officeDocument/2006/relationships/image" Target="../media/image4.png"/><Relationship Id="rId12" Type="http://schemas.microsoft.com/office/2007/relationships/hdphoto" Target="../media/hdphoto2.wdp"/><Relationship Id="rId17" Type="http://schemas.openxmlformats.org/officeDocument/2006/relationships/image" Target="../media/image10.png"/><Relationship Id="rId25" Type="http://schemas.openxmlformats.org/officeDocument/2006/relationships/image" Target="../media/image17.svg"/><Relationship Id="rId2" Type="http://schemas.openxmlformats.org/officeDocument/2006/relationships/notesSlide" Target="../notesSlides/notesSlide1.xml"/><Relationship Id="rId16" Type="http://schemas.microsoft.com/office/2007/relationships/hdphoto" Target="../media/hdphoto4.wdp"/><Relationship Id="rId20" Type="http://schemas.openxmlformats.org/officeDocument/2006/relationships/image" Target="../media/image13.svg"/><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7.png"/><Relationship Id="rId24"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15.png"/><Relationship Id="rId10" Type="http://schemas.microsoft.com/office/2007/relationships/hdphoto" Target="../media/hdphoto1.wdp"/><Relationship Id="rId19" Type="http://schemas.openxmlformats.org/officeDocument/2006/relationships/image" Target="../media/image12.png"/><Relationship Id="rId4" Type="http://schemas.openxmlformats.org/officeDocument/2006/relationships/image" Target="../media/image1.emf"/><Relationship Id="rId9" Type="http://schemas.openxmlformats.org/officeDocument/2006/relationships/image" Target="../media/image6.png"/><Relationship Id="rId14" Type="http://schemas.microsoft.com/office/2007/relationships/hdphoto" Target="../media/hdphoto3.wdp"/><Relationship Id="rId22"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8FB44A0-45C5-48B0-BA5E-DB67A53863D3}"/>
              </a:ext>
            </a:extLst>
          </p:cNvPr>
          <p:cNvSpPr/>
          <p:nvPr/>
        </p:nvSpPr>
        <p:spPr>
          <a:xfrm>
            <a:off x="861049" y="3522931"/>
            <a:ext cx="1840050" cy="1897810"/>
          </a:xfrm>
          <a:prstGeom prst="rect">
            <a:avLst/>
          </a:prstGeom>
          <a:solidFill>
            <a:srgbClr val="D0F5DA"/>
          </a:solidFill>
          <a:ln>
            <a:solidFill>
              <a:srgbClr val="D0F5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2996" y="7729534"/>
            <a:ext cx="1859530" cy="1948199"/>
          </a:xfrm>
          <a:prstGeom prst="rect">
            <a:avLst/>
          </a:prstGeom>
          <a:solidFill>
            <a:srgbClr val="FAD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51993" y="7729534"/>
            <a:ext cx="1859530" cy="77370"/>
          </a:xfrm>
          <a:prstGeom prst="rect">
            <a:avLst/>
          </a:prstGeom>
          <a:solidFill>
            <a:srgbClr val="E36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086767" y="7733172"/>
            <a:ext cx="1859530" cy="1960932"/>
          </a:xfrm>
          <a:prstGeom prst="rect">
            <a:avLst/>
          </a:prstGeom>
          <a:solidFill>
            <a:srgbClr val="F8D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086767" y="7729593"/>
            <a:ext cx="1859530" cy="77370"/>
          </a:xfrm>
          <a:prstGeom prst="rect">
            <a:avLst/>
          </a:prstGeom>
          <a:solidFill>
            <a:srgbClr val="DD3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092243" y="3557124"/>
            <a:ext cx="1859530" cy="1867487"/>
          </a:xfrm>
          <a:prstGeom prst="rect">
            <a:avLst/>
          </a:prstGeom>
          <a:solidFill>
            <a:srgbClr val="CD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086767" y="3546481"/>
            <a:ext cx="1859530" cy="77370"/>
          </a:xfrm>
          <a:prstGeom prst="rect">
            <a:avLst/>
          </a:prstGeom>
          <a:solidFill>
            <a:srgbClr val="008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086767" y="5636092"/>
            <a:ext cx="1859530" cy="1867487"/>
          </a:xfrm>
          <a:prstGeom prst="rect">
            <a:avLst/>
          </a:prstGeom>
          <a:solidFill>
            <a:srgbClr val="E4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086767" y="5632513"/>
            <a:ext cx="1859530" cy="77370"/>
          </a:xfrm>
          <a:prstGeom prst="rect">
            <a:avLst/>
          </a:prstGeom>
          <a:solidFill>
            <a:srgbClr val="83B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53278" y="5639454"/>
            <a:ext cx="1859530" cy="18674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53278" y="5635875"/>
            <a:ext cx="1859530" cy="77370"/>
          </a:xfrm>
          <a:prstGeom prst="rect">
            <a:avLst/>
          </a:prstGeom>
          <a:solidFill>
            <a:srgbClr val="28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079617" y="1432444"/>
            <a:ext cx="1859530" cy="1867487"/>
          </a:xfrm>
          <a:prstGeom prst="rect">
            <a:avLst/>
          </a:prstGeom>
          <a:solidFill>
            <a:srgbClr val="CCB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079617" y="1431119"/>
            <a:ext cx="1859530" cy="77370"/>
          </a:xfrm>
          <a:prstGeom prst="rect">
            <a:avLst/>
          </a:prstGeom>
          <a:solidFill>
            <a:srgbClr val="3B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976517" y="1435032"/>
            <a:ext cx="1859530" cy="19835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 </a:t>
            </a:r>
          </a:p>
        </p:txBody>
      </p:sp>
      <p:sp>
        <p:nvSpPr>
          <p:cNvPr id="46" name="Rectangle 45"/>
          <p:cNvSpPr/>
          <p:nvPr/>
        </p:nvSpPr>
        <p:spPr>
          <a:xfrm>
            <a:off x="2976517" y="1433707"/>
            <a:ext cx="1859530" cy="77370"/>
          </a:xfrm>
          <a:prstGeom prst="rect">
            <a:avLst/>
          </a:prstGeom>
          <a:solidFill>
            <a:srgbClr val="0D5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7F9D8826-63BE-4C01-84F6-C257B4DEF106}"/>
              </a:ext>
            </a:extLst>
          </p:cNvPr>
          <p:cNvPicPr>
            <a:picLocks noChangeAspect="1"/>
          </p:cNvPicPr>
          <p:nvPr/>
        </p:nvPicPr>
        <p:blipFill rotWithShape="1">
          <a:blip r:embed="rId4">
            <a:extLst>
              <a:ext uri="{28A0092B-C50C-407E-A947-70E740481C1C}">
                <a14:useLocalDpi xmlns:a14="http://schemas.microsoft.com/office/drawing/2010/main" val="0"/>
              </a:ext>
            </a:extLst>
          </a:blip>
          <a:srcRect b="98352"/>
          <a:stretch/>
        </p:blipFill>
        <p:spPr>
          <a:xfrm>
            <a:off x="2998884" y="3530872"/>
            <a:ext cx="1838589" cy="74072"/>
          </a:xfrm>
          <a:prstGeom prst="rect">
            <a:avLst/>
          </a:prstGeom>
        </p:spPr>
      </p:pic>
      <p:sp>
        <p:nvSpPr>
          <p:cNvPr id="77" name="TextBox 76"/>
          <p:cNvSpPr txBox="1"/>
          <p:nvPr/>
        </p:nvSpPr>
        <p:spPr>
          <a:xfrm>
            <a:off x="2937747" y="1382130"/>
            <a:ext cx="854721" cy="815608"/>
          </a:xfrm>
          <a:prstGeom prst="rect">
            <a:avLst/>
          </a:prstGeom>
          <a:noFill/>
        </p:spPr>
        <p:txBody>
          <a:bodyPr wrap="none" rtlCol="0">
            <a:spAutoFit/>
          </a:bodyPr>
          <a:lstStyle/>
          <a:p>
            <a:r>
              <a:rPr lang="es-MX" sz="4700" b="1">
                <a:solidFill>
                  <a:srgbClr val="0D5C3A"/>
                </a:solidFill>
                <a:latin typeface="Arial" charset="0"/>
                <a:ea typeface="Arial" charset="0"/>
                <a:cs typeface="Arial" charset="0"/>
              </a:rPr>
              <a:t>52</a:t>
            </a:r>
          </a:p>
        </p:txBody>
      </p:sp>
      <p:sp>
        <p:nvSpPr>
          <p:cNvPr id="2" name="TextBox 1"/>
          <p:cNvSpPr txBox="1"/>
          <p:nvPr/>
        </p:nvSpPr>
        <p:spPr>
          <a:xfrm>
            <a:off x="1280160" y="10396728"/>
            <a:ext cx="1083951" cy="369332"/>
          </a:xfrm>
          <a:prstGeom prst="rect">
            <a:avLst/>
          </a:prstGeom>
          <a:noFill/>
        </p:spPr>
        <p:txBody>
          <a:bodyPr wrap="none" rtlCol="0">
            <a:spAutoFit/>
          </a:bodyPr>
          <a:lstStyle/>
          <a:p>
            <a:r>
              <a:rPr lang="es-MX"/>
              <a:t>                 </a:t>
            </a:r>
          </a:p>
        </p:txBody>
      </p:sp>
      <p:sp>
        <p:nvSpPr>
          <p:cNvPr id="48" name="TextBox 47"/>
          <p:cNvSpPr txBox="1"/>
          <p:nvPr/>
        </p:nvSpPr>
        <p:spPr>
          <a:xfrm>
            <a:off x="5017460" y="1378487"/>
            <a:ext cx="870751" cy="830997"/>
          </a:xfrm>
          <a:prstGeom prst="rect">
            <a:avLst/>
          </a:prstGeom>
          <a:noFill/>
        </p:spPr>
        <p:txBody>
          <a:bodyPr wrap="none" rtlCol="0">
            <a:spAutoFit/>
          </a:bodyPr>
          <a:lstStyle/>
          <a:p>
            <a:r>
              <a:rPr lang="es-MX" sz="4800" b="1">
                <a:solidFill>
                  <a:srgbClr val="3B2571"/>
                </a:solidFill>
                <a:latin typeface="Arial" charset="0"/>
                <a:ea typeface="Arial" charset="0"/>
                <a:cs typeface="Arial" charset="0"/>
              </a:rPr>
              <a:t>86</a:t>
            </a:r>
          </a:p>
        </p:txBody>
      </p:sp>
      <p:sp>
        <p:nvSpPr>
          <p:cNvPr id="49" name="TextBox 48"/>
          <p:cNvSpPr txBox="1"/>
          <p:nvPr/>
        </p:nvSpPr>
        <p:spPr>
          <a:xfrm>
            <a:off x="826103" y="7672924"/>
            <a:ext cx="1728358" cy="830997"/>
          </a:xfrm>
          <a:prstGeom prst="rect">
            <a:avLst/>
          </a:prstGeom>
          <a:noFill/>
        </p:spPr>
        <p:txBody>
          <a:bodyPr wrap="none" rtlCol="0" anchor="t">
            <a:spAutoFit/>
          </a:bodyPr>
          <a:lstStyle/>
          <a:p>
            <a:r>
              <a:rPr lang="es-MX" sz="4800" b="1">
                <a:solidFill>
                  <a:srgbClr val="E36729"/>
                </a:solidFill>
                <a:latin typeface="Arial"/>
                <a:ea typeface="Arial" charset="0"/>
                <a:cs typeface="Arial"/>
              </a:rPr>
              <a:t>2.000</a:t>
            </a:r>
          </a:p>
        </p:txBody>
      </p:sp>
      <p:sp>
        <p:nvSpPr>
          <p:cNvPr id="54" name="TextBox 53"/>
          <p:cNvSpPr txBox="1"/>
          <p:nvPr/>
        </p:nvSpPr>
        <p:spPr>
          <a:xfrm>
            <a:off x="759375" y="5584730"/>
            <a:ext cx="2071401" cy="830997"/>
          </a:xfrm>
          <a:prstGeom prst="rect">
            <a:avLst/>
          </a:prstGeom>
          <a:noFill/>
        </p:spPr>
        <p:txBody>
          <a:bodyPr wrap="none" rtlCol="0">
            <a:spAutoFit/>
          </a:bodyPr>
          <a:lstStyle/>
          <a:p>
            <a:r>
              <a:rPr lang="es-MX" sz="4800" b="1">
                <a:solidFill>
                  <a:srgbClr val="28286E"/>
                </a:solidFill>
                <a:latin typeface="Arial" charset="0"/>
                <a:ea typeface="Arial" charset="0"/>
                <a:cs typeface="Arial" charset="0"/>
              </a:rPr>
              <a:t>17.214</a:t>
            </a:r>
          </a:p>
        </p:txBody>
      </p:sp>
      <p:sp>
        <p:nvSpPr>
          <p:cNvPr id="56" name="TextBox 55"/>
          <p:cNvSpPr txBox="1"/>
          <p:nvPr/>
        </p:nvSpPr>
        <p:spPr>
          <a:xfrm>
            <a:off x="5017460" y="5586430"/>
            <a:ext cx="1728358" cy="830997"/>
          </a:xfrm>
          <a:prstGeom prst="rect">
            <a:avLst/>
          </a:prstGeom>
          <a:noFill/>
        </p:spPr>
        <p:txBody>
          <a:bodyPr wrap="none" rtlCol="0">
            <a:spAutoFit/>
          </a:bodyPr>
          <a:lstStyle/>
          <a:p>
            <a:r>
              <a:rPr lang="es-MX" sz="4800" b="1">
                <a:solidFill>
                  <a:srgbClr val="83BF53"/>
                </a:solidFill>
                <a:latin typeface="Arial" charset="0"/>
                <a:ea typeface="Arial" charset="0"/>
                <a:cs typeface="Arial" charset="0"/>
              </a:rPr>
              <a:t>4.980</a:t>
            </a:r>
          </a:p>
        </p:txBody>
      </p:sp>
      <p:sp>
        <p:nvSpPr>
          <p:cNvPr id="60" name="TextBox 59"/>
          <p:cNvSpPr txBox="1"/>
          <p:nvPr/>
        </p:nvSpPr>
        <p:spPr>
          <a:xfrm>
            <a:off x="5086772" y="3522931"/>
            <a:ext cx="1213794" cy="830997"/>
          </a:xfrm>
          <a:prstGeom prst="rect">
            <a:avLst/>
          </a:prstGeom>
          <a:noFill/>
        </p:spPr>
        <p:txBody>
          <a:bodyPr wrap="none" rtlCol="0" anchor="t">
            <a:spAutoFit/>
          </a:bodyPr>
          <a:lstStyle/>
          <a:p>
            <a:r>
              <a:rPr lang="es-MX" sz="4800" b="1">
                <a:solidFill>
                  <a:srgbClr val="008A81"/>
                </a:solidFill>
                <a:latin typeface="Arial" charset="0"/>
                <a:ea typeface="Arial" charset="0"/>
                <a:cs typeface="Arial" charset="0"/>
              </a:rPr>
              <a:t>242</a:t>
            </a:r>
          </a:p>
        </p:txBody>
      </p:sp>
      <p:sp>
        <p:nvSpPr>
          <p:cNvPr id="62" name="TextBox 61"/>
          <p:cNvSpPr txBox="1"/>
          <p:nvPr/>
        </p:nvSpPr>
        <p:spPr>
          <a:xfrm>
            <a:off x="4993209" y="7697138"/>
            <a:ext cx="1213794" cy="830997"/>
          </a:xfrm>
          <a:prstGeom prst="rect">
            <a:avLst/>
          </a:prstGeom>
          <a:noFill/>
        </p:spPr>
        <p:txBody>
          <a:bodyPr wrap="none" rtlCol="0">
            <a:spAutoFit/>
          </a:bodyPr>
          <a:lstStyle/>
          <a:p>
            <a:r>
              <a:rPr lang="es-MX" sz="4800" b="1">
                <a:solidFill>
                  <a:srgbClr val="DD3C6B"/>
                </a:solidFill>
                <a:latin typeface="Arial" charset="0"/>
                <a:ea typeface="Arial" charset="0"/>
                <a:cs typeface="Arial" charset="0"/>
              </a:rPr>
              <a:t>180</a:t>
            </a:r>
          </a:p>
        </p:txBody>
      </p:sp>
      <p:sp>
        <p:nvSpPr>
          <p:cNvPr id="3" name="TextBox 2"/>
          <p:cNvSpPr txBox="1"/>
          <p:nvPr/>
        </p:nvSpPr>
        <p:spPr>
          <a:xfrm>
            <a:off x="93732" y="9677733"/>
            <a:ext cx="3698736" cy="215444"/>
          </a:xfrm>
          <a:prstGeom prst="rect">
            <a:avLst/>
          </a:prstGeom>
          <a:noFill/>
        </p:spPr>
        <p:txBody>
          <a:bodyPr wrap="square" rtlCol="0" anchor="t">
            <a:spAutoFit/>
          </a:bodyPr>
          <a:lstStyle/>
          <a:p>
            <a:pPr algn="ctr"/>
            <a:r>
              <a:rPr lang="es-MX" sz="800">
                <a:latin typeface="Arial Narrow"/>
              </a:rPr>
              <a:t>*Todos los datos están relacionados con IOP Publishing según las cifras de 2021</a:t>
            </a:r>
          </a:p>
        </p:txBody>
      </p:sp>
      <p:cxnSp>
        <p:nvCxnSpPr>
          <p:cNvPr id="10" name="Straight Connector 9"/>
          <p:cNvCxnSpPr>
            <a:cxnSpLocks/>
          </p:cNvCxnSpPr>
          <p:nvPr/>
        </p:nvCxnSpPr>
        <p:spPr>
          <a:xfrm>
            <a:off x="4238962" y="2175830"/>
            <a:ext cx="0" cy="1067823"/>
          </a:xfrm>
          <a:prstGeom prst="line">
            <a:avLst/>
          </a:prstGeom>
          <a:ln w="9525">
            <a:solidFill>
              <a:srgbClr val="0D5C3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14179" y="1646114"/>
            <a:ext cx="0" cy="1593746"/>
          </a:xfrm>
          <a:prstGeom prst="line">
            <a:avLst/>
          </a:prstGeom>
          <a:ln w="9525">
            <a:solidFill>
              <a:srgbClr val="3B257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p:cNvCxnSpPr>
          <p:nvPr/>
        </p:nvCxnSpPr>
        <p:spPr>
          <a:xfrm>
            <a:off x="2169222" y="6340783"/>
            <a:ext cx="0" cy="1114162"/>
          </a:xfrm>
          <a:prstGeom prst="line">
            <a:avLst/>
          </a:prstGeom>
          <a:ln w="9525">
            <a:solidFill>
              <a:srgbClr val="28276E"/>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a:off x="6374385" y="6340783"/>
            <a:ext cx="0" cy="1114162"/>
          </a:xfrm>
          <a:prstGeom prst="line">
            <a:avLst/>
          </a:prstGeom>
          <a:ln w="9525">
            <a:solidFill>
              <a:srgbClr val="82C05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a:off x="5739057" y="8424472"/>
            <a:ext cx="0" cy="1101723"/>
          </a:xfrm>
          <a:prstGeom prst="line">
            <a:avLst/>
          </a:prstGeom>
          <a:ln w="9525">
            <a:solidFill>
              <a:srgbClr val="DD3C6B"/>
            </a:solidFill>
          </a:ln>
        </p:spPr>
        <p:style>
          <a:lnRef idx="1">
            <a:schemeClr val="accent1"/>
          </a:lnRef>
          <a:fillRef idx="0">
            <a:schemeClr val="accent1"/>
          </a:fillRef>
          <a:effectRef idx="0">
            <a:schemeClr val="accent1"/>
          </a:effectRef>
          <a:fontRef idx="minor">
            <a:schemeClr val="tx1"/>
          </a:fontRef>
        </p:style>
      </p:cxnSp>
      <p:pic>
        <p:nvPicPr>
          <p:cNvPr id="43" name="Picture 42" descr="Person with idea with solid fill"/>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13410" y="2634876"/>
            <a:ext cx="624063" cy="624063"/>
          </a:xfrm>
          <a:prstGeom prst="rect">
            <a:avLst/>
          </a:prstGeom>
        </p:spPr>
      </p:pic>
      <p:pic>
        <p:nvPicPr>
          <p:cNvPr id="105" name="Picture 104" descr="Paperclip with solid fill"/>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155346" y="6349605"/>
            <a:ext cx="540600" cy="540600"/>
          </a:xfrm>
          <a:prstGeom prst="rect">
            <a:avLst/>
          </a:prstGeom>
        </p:spPr>
      </p:pic>
      <p:sp>
        <p:nvSpPr>
          <p:cNvPr id="79" name="TextBox 78">
            <a:extLst>
              <a:ext uri="{FF2B5EF4-FFF2-40B4-BE49-F238E27FC236}">
                <a16:creationId xmlns:a16="http://schemas.microsoft.com/office/drawing/2014/main" id="{0ABC607E-C3B0-4D6B-8083-B9F7804FBD70}"/>
              </a:ext>
            </a:extLst>
          </p:cNvPr>
          <p:cNvSpPr txBox="1"/>
          <p:nvPr/>
        </p:nvSpPr>
        <p:spPr>
          <a:xfrm>
            <a:off x="2935952" y="2097032"/>
            <a:ext cx="1393487" cy="1338828"/>
          </a:xfrm>
          <a:prstGeom prst="rect">
            <a:avLst/>
          </a:prstGeom>
          <a:noFill/>
        </p:spPr>
        <p:txBody>
          <a:bodyPr wrap="square" rtlCol="0">
            <a:spAutoFit/>
          </a:bodyPr>
          <a:lstStyle/>
          <a:p>
            <a:r>
              <a:rPr lang="es-MX" sz="800" b="1" dirty="0">
                <a:solidFill>
                  <a:srgbClr val="0D5C3A"/>
                </a:solidFill>
                <a:latin typeface="Arial Narrow" charset="0"/>
                <a:ea typeface="Arial Narrow" charset="0"/>
                <a:cs typeface="Arial Narrow" charset="0"/>
              </a:rPr>
              <a:t>Seminarios web ofrecidos</a:t>
            </a:r>
          </a:p>
          <a:p>
            <a:r>
              <a:rPr lang="es-MX" sz="800" b="1" dirty="0">
                <a:solidFill>
                  <a:srgbClr val="0D5C3A"/>
                </a:solidFill>
                <a:latin typeface="Arial Narrow" charset="0"/>
                <a:ea typeface="Arial Narrow" charset="0"/>
                <a:cs typeface="Arial Narrow" charset="0"/>
              </a:rPr>
              <a:t>por IOP Publishing en 2021. </a:t>
            </a:r>
          </a:p>
          <a:p>
            <a:r>
              <a:rPr lang="es-MX" sz="800" dirty="0">
                <a:solidFill>
                  <a:srgbClr val="0D5C3A"/>
                </a:solidFill>
                <a:latin typeface="Arial Narrow" charset="0"/>
                <a:ea typeface="Arial Narrow" charset="0"/>
                <a:cs typeface="Arial Narrow" charset="0"/>
              </a:rPr>
              <a:t>Abarcando una serie de </a:t>
            </a:r>
          </a:p>
          <a:p>
            <a:r>
              <a:rPr lang="es-MX" sz="800" dirty="0">
                <a:solidFill>
                  <a:srgbClr val="0D5C3A"/>
                </a:solidFill>
                <a:latin typeface="Arial Narrow" charset="0"/>
                <a:ea typeface="Arial Narrow" charset="0"/>
                <a:cs typeface="Arial Narrow" charset="0"/>
              </a:rPr>
              <a:t>temas que van desde “Cómo publicar” hasta la formación</a:t>
            </a:r>
          </a:p>
          <a:p>
            <a:r>
              <a:rPr lang="es-MX" sz="800" dirty="0">
                <a:solidFill>
                  <a:srgbClr val="0D5C3A"/>
                </a:solidFill>
                <a:latin typeface="Arial Narrow" charset="0"/>
                <a:ea typeface="Arial Narrow" charset="0"/>
                <a:cs typeface="Arial Narrow" charset="0"/>
              </a:rPr>
              <a:t>de apoyo a los bibliotecarios, la excelencia en la revisión </a:t>
            </a:r>
          </a:p>
          <a:p>
            <a:r>
              <a:rPr lang="es-MX" sz="800" dirty="0">
                <a:solidFill>
                  <a:srgbClr val="0D5C3A"/>
                </a:solidFill>
                <a:latin typeface="Arial Narrow" charset="0"/>
                <a:ea typeface="Arial Narrow" charset="0"/>
                <a:cs typeface="Arial Narrow" charset="0"/>
              </a:rPr>
              <a:t>por pares y las charlas científicas de oradores expertos. </a:t>
            </a:r>
          </a:p>
          <a:p>
            <a:endParaRPr lang="en-US" sz="900" dirty="0">
              <a:solidFill>
                <a:srgbClr val="0D5C3A"/>
              </a:solidFill>
              <a:latin typeface="Arial Narrow" charset="0"/>
              <a:ea typeface="Arial Narrow" charset="0"/>
              <a:cs typeface="Arial Narrow" charset="0"/>
            </a:endParaRPr>
          </a:p>
        </p:txBody>
      </p:sp>
      <p:sp>
        <p:nvSpPr>
          <p:cNvPr id="91" name="TextBox 90">
            <a:extLst>
              <a:ext uri="{FF2B5EF4-FFF2-40B4-BE49-F238E27FC236}">
                <a16:creationId xmlns:a16="http://schemas.microsoft.com/office/drawing/2014/main" id="{0029CD7F-2503-4530-B09B-7AB7246AE520}"/>
              </a:ext>
            </a:extLst>
          </p:cNvPr>
          <p:cNvSpPr txBox="1"/>
          <p:nvPr/>
        </p:nvSpPr>
        <p:spPr>
          <a:xfrm>
            <a:off x="5120973" y="2111973"/>
            <a:ext cx="1247778" cy="1200329"/>
          </a:xfrm>
          <a:prstGeom prst="rect">
            <a:avLst/>
          </a:prstGeom>
          <a:noFill/>
        </p:spPr>
        <p:txBody>
          <a:bodyPr wrap="square" rtlCol="0" anchor="t">
            <a:spAutoFit/>
          </a:bodyPr>
          <a:lstStyle/>
          <a:p>
            <a:r>
              <a:rPr lang="es-MX" sz="900" b="1" dirty="0">
                <a:solidFill>
                  <a:srgbClr val="3B2571"/>
                </a:solidFill>
                <a:latin typeface="Arial Narrow" charset="0"/>
                <a:ea typeface="Arial Narrow" charset="0"/>
                <a:cs typeface="Arial Narrow" charset="0"/>
              </a:rPr>
              <a:t>Acceso abierto y diarios híbridos </a:t>
            </a:r>
          </a:p>
          <a:p>
            <a:r>
              <a:rPr lang="es-MX" sz="900" dirty="0">
                <a:solidFill>
                  <a:srgbClr val="3B2571"/>
                </a:solidFill>
                <a:latin typeface="Arial Narrow"/>
                <a:ea typeface="Arial Narrow" charset="0"/>
                <a:cs typeface="Arial Narrow" charset="0"/>
              </a:rPr>
              <a:t>IOP Publishing es un fuerte partidario de la ciencia abierta. Nuestra cartera de títulos de acceso abierto sigue creciendo.</a:t>
            </a:r>
          </a:p>
        </p:txBody>
      </p:sp>
      <p:sp>
        <p:nvSpPr>
          <p:cNvPr id="102" name="TextBox 101">
            <a:extLst>
              <a:ext uri="{FF2B5EF4-FFF2-40B4-BE49-F238E27FC236}">
                <a16:creationId xmlns:a16="http://schemas.microsoft.com/office/drawing/2014/main" id="{AFCFE7B4-186A-41BA-A237-1053E45A64CF}"/>
              </a:ext>
            </a:extLst>
          </p:cNvPr>
          <p:cNvSpPr txBox="1"/>
          <p:nvPr/>
        </p:nvSpPr>
        <p:spPr>
          <a:xfrm>
            <a:off x="1693398" y="8385608"/>
            <a:ext cx="1084028" cy="1138773"/>
          </a:xfrm>
          <a:prstGeom prst="rect">
            <a:avLst/>
          </a:prstGeom>
          <a:noFill/>
        </p:spPr>
        <p:txBody>
          <a:bodyPr wrap="square" rtlCol="0" anchor="t">
            <a:spAutoFit/>
          </a:bodyPr>
          <a:lstStyle/>
          <a:p>
            <a:r>
              <a:rPr lang="es-MX" sz="850" b="1" dirty="0">
                <a:solidFill>
                  <a:srgbClr val="E36729"/>
                </a:solidFill>
                <a:latin typeface="Arial Narrow"/>
                <a:ea typeface="Arial Narrow" charset="0"/>
                <a:cs typeface="Arial Narrow" charset="0"/>
              </a:rPr>
              <a:t>Número de nuevos revisores de confianza de IOP. </a:t>
            </a:r>
          </a:p>
          <a:p>
            <a:r>
              <a:rPr lang="es-MX" sz="850" dirty="0">
                <a:solidFill>
                  <a:srgbClr val="E36729"/>
                </a:solidFill>
                <a:latin typeface="Arial Narrow"/>
                <a:ea typeface="Arial Narrow" charset="0"/>
                <a:cs typeface="Arial Narrow" charset="0"/>
              </a:rPr>
              <a:t>Este estado demuestra un nivel excepcional de competencia de revisión por pares.</a:t>
            </a:r>
          </a:p>
        </p:txBody>
      </p:sp>
      <p:sp>
        <p:nvSpPr>
          <p:cNvPr id="110" name="TextBox 109">
            <a:extLst>
              <a:ext uri="{FF2B5EF4-FFF2-40B4-BE49-F238E27FC236}">
                <a16:creationId xmlns:a16="http://schemas.microsoft.com/office/drawing/2014/main" id="{B346B2A7-95A5-442A-B20F-964A9C69511E}"/>
              </a:ext>
            </a:extLst>
          </p:cNvPr>
          <p:cNvSpPr txBox="1"/>
          <p:nvPr/>
        </p:nvSpPr>
        <p:spPr>
          <a:xfrm>
            <a:off x="5086772" y="6306612"/>
            <a:ext cx="1361790" cy="1077218"/>
          </a:xfrm>
          <a:prstGeom prst="rect">
            <a:avLst/>
          </a:prstGeom>
          <a:noFill/>
        </p:spPr>
        <p:txBody>
          <a:bodyPr wrap="square" rtlCol="0">
            <a:spAutoFit/>
          </a:bodyPr>
          <a:lstStyle/>
          <a:p>
            <a:r>
              <a:rPr lang="es-MX" sz="800" b="1" dirty="0">
                <a:solidFill>
                  <a:srgbClr val="83BF53"/>
                </a:solidFill>
                <a:latin typeface="Arial Narrow" charset="0"/>
                <a:ea typeface="Arial Narrow" charset="0"/>
                <a:cs typeface="Arial Narrow" charset="0"/>
              </a:rPr>
              <a:t>Puntuación altimétrica de nuestro artículo de tendencias más importante. </a:t>
            </a:r>
          </a:p>
          <a:p>
            <a:r>
              <a:rPr lang="es-MX" sz="800" i="1" dirty="0">
                <a:solidFill>
                  <a:srgbClr val="83BF53"/>
                </a:solidFill>
                <a:latin typeface="Arial Narrow" charset="0"/>
                <a:ea typeface="Arial Narrow" charset="0"/>
                <a:cs typeface="Arial Narrow" charset="0"/>
              </a:rPr>
              <a:t>“</a:t>
            </a:r>
            <a:r>
              <a:rPr lang="es-MX" sz="800" dirty="0">
                <a:solidFill>
                  <a:srgbClr val="83BF53"/>
                </a:solidFill>
                <a:latin typeface="Arial Narrow" charset="0"/>
                <a:ea typeface="Arial Narrow" charset="0"/>
                <a:cs typeface="Arial Narrow" charset="0"/>
              </a:rPr>
              <a:t>Cuantificar el consenso sobre el calentamiento global antropogénico en la literatura científica” es uno de nuestros trabajos más comentados.</a:t>
            </a:r>
          </a:p>
        </p:txBody>
      </p:sp>
      <p:sp>
        <p:nvSpPr>
          <p:cNvPr id="111" name="TextBox 110">
            <a:extLst>
              <a:ext uri="{FF2B5EF4-FFF2-40B4-BE49-F238E27FC236}">
                <a16:creationId xmlns:a16="http://schemas.microsoft.com/office/drawing/2014/main" id="{7F56D9CA-B74A-4855-876F-5BC68960C003}"/>
              </a:ext>
            </a:extLst>
          </p:cNvPr>
          <p:cNvSpPr txBox="1"/>
          <p:nvPr/>
        </p:nvSpPr>
        <p:spPr>
          <a:xfrm>
            <a:off x="826103" y="6248571"/>
            <a:ext cx="1418165" cy="1269578"/>
          </a:xfrm>
          <a:prstGeom prst="rect">
            <a:avLst/>
          </a:prstGeom>
          <a:noFill/>
        </p:spPr>
        <p:txBody>
          <a:bodyPr wrap="square" rtlCol="0" anchor="t">
            <a:spAutoFit/>
          </a:bodyPr>
          <a:lstStyle/>
          <a:p>
            <a:r>
              <a:rPr lang="es-MX" sz="850" b="1" dirty="0">
                <a:solidFill>
                  <a:srgbClr val="28286E"/>
                </a:solidFill>
                <a:latin typeface="Arial Narrow"/>
                <a:ea typeface="Arial Narrow" charset="0"/>
                <a:cs typeface="Arial Narrow" charset="0"/>
              </a:rPr>
              <a:t>Menciones de nuestro artículo más citado de todos los tiempos “</a:t>
            </a:r>
            <a:r>
              <a:rPr lang="es-MX" sz="850" dirty="0">
                <a:solidFill>
                  <a:srgbClr val="28286E"/>
                </a:solidFill>
                <a:latin typeface="Arial Narrow"/>
                <a:ea typeface="Arial Narrow" charset="0"/>
                <a:cs typeface="Arial Narrow" charset="0"/>
              </a:rPr>
              <a:t>QUANTUM ESPRESSO: Un proyecto de software modular y de código abierto para simulaciones cuánticas de materiales” que fue publicado en el</a:t>
            </a:r>
            <a:r>
              <a:rPr lang="es-MX" sz="850" i="1" dirty="0">
                <a:solidFill>
                  <a:srgbClr val="28286E"/>
                </a:solidFill>
                <a:latin typeface="Arial Narrow"/>
                <a:ea typeface="Arial Narrow" charset="0"/>
                <a:cs typeface="Arial Narrow" charset="0"/>
              </a:rPr>
              <a:t> </a:t>
            </a:r>
            <a:r>
              <a:rPr lang="es-MX" sz="850" i="1" dirty="0" err="1">
                <a:solidFill>
                  <a:srgbClr val="28286E"/>
                </a:solidFill>
                <a:latin typeface="Arial Narrow"/>
                <a:ea typeface="Arial Narrow" charset="0"/>
                <a:cs typeface="Arial Narrow" charset="0"/>
              </a:rPr>
              <a:t>Journal</a:t>
            </a:r>
            <a:r>
              <a:rPr lang="es-MX" sz="850" i="1" dirty="0">
                <a:solidFill>
                  <a:srgbClr val="28286E"/>
                </a:solidFill>
                <a:latin typeface="Arial Narrow"/>
                <a:ea typeface="Arial Narrow" charset="0"/>
                <a:cs typeface="Arial Narrow" charset="0"/>
              </a:rPr>
              <a:t> </a:t>
            </a:r>
            <a:r>
              <a:rPr lang="es-MX" sz="850" i="1" dirty="0" err="1">
                <a:solidFill>
                  <a:srgbClr val="28286E"/>
                </a:solidFill>
                <a:latin typeface="Arial Narrow"/>
                <a:ea typeface="Arial Narrow" charset="0"/>
                <a:cs typeface="Arial Narrow" charset="0"/>
              </a:rPr>
              <a:t>of</a:t>
            </a:r>
            <a:r>
              <a:rPr lang="es-MX" sz="850" i="1" dirty="0">
                <a:solidFill>
                  <a:srgbClr val="28286E"/>
                </a:solidFill>
                <a:latin typeface="Arial Narrow"/>
                <a:ea typeface="Arial Narrow" charset="0"/>
                <a:cs typeface="Arial Narrow" charset="0"/>
              </a:rPr>
              <a:t> </a:t>
            </a:r>
            <a:r>
              <a:rPr lang="es-MX" sz="850" i="1" dirty="0" err="1">
                <a:solidFill>
                  <a:srgbClr val="28286E"/>
                </a:solidFill>
                <a:latin typeface="Arial Narrow"/>
                <a:ea typeface="Arial Narrow" charset="0"/>
                <a:cs typeface="Arial Narrow" charset="0"/>
              </a:rPr>
              <a:t>Physics</a:t>
            </a:r>
            <a:r>
              <a:rPr lang="es-MX" sz="850" i="1" dirty="0">
                <a:solidFill>
                  <a:srgbClr val="28286E"/>
                </a:solidFill>
                <a:latin typeface="Arial Narrow"/>
                <a:ea typeface="Arial Narrow" charset="0"/>
                <a:cs typeface="Arial Narrow" charset="0"/>
              </a:rPr>
              <a:t>: Condensed </a:t>
            </a:r>
            <a:r>
              <a:rPr lang="es-MX" sz="850" i="1" dirty="0" err="1">
                <a:solidFill>
                  <a:srgbClr val="28286E"/>
                </a:solidFill>
                <a:latin typeface="Arial Narrow"/>
                <a:ea typeface="Arial Narrow" charset="0"/>
                <a:cs typeface="Arial Narrow" charset="0"/>
              </a:rPr>
              <a:t>Matter</a:t>
            </a:r>
            <a:r>
              <a:rPr lang="es-MX" sz="850" dirty="0">
                <a:solidFill>
                  <a:srgbClr val="28286E"/>
                </a:solidFill>
                <a:latin typeface="Arial Narrow"/>
                <a:ea typeface="Arial Narrow" charset="0"/>
                <a:cs typeface="Arial Narrow" charset="0"/>
              </a:rPr>
              <a:t>. </a:t>
            </a:r>
          </a:p>
        </p:txBody>
      </p:sp>
      <p:sp>
        <p:nvSpPr>
          <p:cNvPr id="112" name="TextBox 111">
            <a:extLst>
              <a:ext uri="{FF2B5EF4-FFF2-40B4-BE49-F238E27FC236}">
                <a16:creationId xmlns:a16="http://schemas.microsoft.com/office/drawing/2014/main" id="{7BBE5B58-939F-4735-8301-3448C4401F20}"/>
              </a:ext>
            </a:extLst>
          </p:cNvPr>
          <p:cNvSpPr txBox="1"/>
          <p:nvPr/>
        </p:nvSpPr>
        <p:spPr>
          <a:xfrm>
            <a:off x="5124231" y="4227869"/>
            <a:ext cx="1209166" cy="1200329"/>
          </a:xfrm>
          <a:prstGeom prst="rect">
            <a:avLst/>
          </a:prstGeom>
          <a:noFill/>
        </p:spPr>
        <p:txBody>
          <a:bodyPr wrap="square" rtlCol="0" anchor="t">
            <a:spAutoFit/>
          </a:bodyPr>
          <a:lstStyle/>
          <a:p>
            <a:r>
              <a:rPr lang="es-MX" sz="800" b="1" dirty="0">
                <a:solidFill>
                  <a:srgbClr val="008A81"/>
                </a:solidFill>
                <a:latin typeface="Arial Narrow"/>
                <a:ea typeface="Arial Narrow" charset="0"/>
                <a:cs typeface="Arial Narrow" charset="0"/>
              </a:rPr>
              <a:t>Instituciones que se benefician de acuerdos transformadores con IOP Publishing. </a:t>
            </a:r>
            <a:r>
              <a:rPr lang="es-MX" sz="800" dirty="0">
                <a:solidFill>
                  <a:srgbClr val="008A81"/>
                </a:solidFill>
                <a:latin typeface="Arial Narrow"/>
                <a:ea typeface="Arial Narrow" charset="0"/>
                <a:cs typeface="Arial Narrow" charset="0"/>
              </a:rPr>
              <a:t>Ayudar a las instituciones a gestionar las APC es un aspecto importante de nuestro compromiso con la física abierta. </a:t>
            </a:r>
          </a:p>
        </p:txBody>
      </p:sp>
      <p:sp>
        <p:nvSpPr>
          <p:cNvPr id="114" name="TextBox 113">
            <a:extLst>
              <a:ext uri="{FF2B5EF4-FFF2-40B4-BE49-F238E27FC236}">
                <a16:creationId xmlns:a16="http://schemas.microsoft.com/office/drawing/2014/main" id="{8C40AAD5-809E-487C-9826-8970AC0BB806}"/>
              </a:ext>
            </a:extLst>
          </p:cNvPr>
          <p:cNvSpPr txBox="1"/>
          <p:nvPr/>
        </p:nvSpPr>
        <p:spPr>
          <a:xfrm>
            <a:off x="5723888" y="8355276"/>
            <a:ext cx="1227885" cy="1338828"/>
          </a:xfrm>
          <a:prstGeom prst="rect">
            <a:avLst/>
          </a:prstGeom>
          <a:noFill/>
        </p:spPr>
        <p:txBody>
          <a:bodyPr wrap="square" rtlCol="0">
            <a:spAutoFit/>
          </a:bodyPr>
          <a:lstStyle/>
          <a:p>
            <a:r>
              <a:rPr lang="es-MX" sz="900" b="1" dirty="0">
                <a:solidFill>
                  <a:srgbClr val="DD3C6B"/>
                </a:solidFill>
                <a:latin typeface="Arial Narrow" charset="0"/>
                <a:ea typeface="Arial Narrow" charset="0"/>
                <a:cs typeface="Arial Narrow" charset="0"/>
              </a:rPr>
              <a:t>Número de países con acceso a nuestro contenido. </a:t>
            </a:r>
            <a:r>
              <a:rPr lang="es-MX" sz="900" dirty="0">
                <a:solidFill>
                  <a:srgbClr val="DD3C6B"/>
                </a:solidFill>
                <a:latin typeface="Arial Narrow" charset="0"/>
                <a:ea typeface="Arial Narrow" charset="0"/>
                <a:cs typeface="Arial Narrow" charset="0"/>
              </a:rPr>
              <a:t>Investigadores de 180 países descargaron artículos de revistas de nuestra plataforma de contenidos </a:t>
            </a:r>
            <a:r>
              <a:rPr lang="es-MX" sz="900" dirty="0" err="1">
                <a:solidFill>
                  <a:srgbClr val="DD3C6B"/>
                </a:solidFill>
                <a:latin typeface="Arial Narrow" charset="0"/>
                <a:ea typeface="Arial Narrow" charset="0"/>
                <a:cs typeface="Arial Narrow" charset="0"/>
              </a:rPr>
              <a:t>IOPscience</a:t>
            </a:r>
            <a:r>
              <a:rPr lang="es-MX" sz="900" dirty="0">
                <a:solidFill>
                  <a:srgbClr val="DD3C6B"/>
                </a:solidFill>
                <a:latin typeface="Arial Narrow" charset="0"/>
                <a:ea typeface="Arial Narrow" charset="0"/>
                <a:cs typeface="Arial Narrow" charset="0"/>
              </a:rPr>
              <a:t> en 2021.</a:t>
            </a:r>
          </a:p>
        </p:txBody>
      </p:sp>
      <p:cxnSp>
        <p:nvCxnSpPr>
          <p:cNvPr id="8" name="Straight Connector 7">
            <a:extLst>
              <a:ext uri="{FF2B5EF4-FFF2-40B4-BE49-F238E27FC236}">
                <a16:creationId xmlns:a16="http://schemas.microsoft.com/office/drawing/2014/main" id="{640574FA-0EB1-4F0C-A702-5A50E846D189}"/>
              </a:ext>
            </a:extLst>
          </p:cNvPr>
          <p:cNvCxnSpPr>
            <a:cxnSpLocks/>
          </p:cNvCxnSpPr>
          <p:nvPr/>
        </p:nvCxnSpPr>
        <p:spPr>
          <a:xfrm>
            <a:off x="1674637" y="8340624"/>
            <a:ext cx="0" cy="1185571"/>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BC4E5B06-E272-4DA5-A100-542D63B5935D}"/>
              </a:ext>
            </a:extLst>
          </p:cNvPr>
          <p:cNvCxnSpPr>
            <a:cxnSpLocks/>
          </p:cNvCxnSpPr>
          <p:nvPr/>
        </p:nvCxnSpPr>
        <p:spPr>
          <a:xfrm>
            <a:off x="6314179" y="4148318"/>
            <a:ext cx="5476" cy="1224641"/>
          </a:xfrm>
          <a:prstGeom prst="line">
            <a:avLst/>
          </a:prstGeom>
          <a:ln>
            <a:solidFill>
              <a:srgbClr val="35938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824115E-9E18-4BBB-A7EF-8BF8AD67FC52}"/>
              </a:ext>
            </a:extLst>
          </p:cNvPr>
          <p:cNvSpPr/>
          <p:nvPr/>
        </p:nvSpPr>
        <p:spPr>
          <a:xfrm>
            <a:off x="2976517" y="7730993"/>
            <a:ext cx="1854696" cy="1934869"/>
          </a:xfrm>
          <a:prstGeom prst="rect">
            <a:avLst/>
          </a:prstGeom>
          <a:solidFill>
            <a:srgbClr val="EFC9DF"/>
          </a:solidFill>
          <a:ln>
            <a:solidFill>
              <a:srgbClr val="EF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FD4F99-A3E1-41D0-9D2E-F6212CBA856C}"/>
              </a:ext>
            </a:extLst>
          </p:cNvPr>
          <p:cNvSpPr/>
          <p:nvPr/>
        </p:nvSpPr>
        <p:spPr>
          <a:xfrm>
            <a:off x="2976517" y="7724052"/>
            <a:ext cx="1850083" cy="77370"/>
          </a:xfrm>
          <a:prstGeom prst="rect">
            <a:avLst/>
          </a:prstGeom>
          <a:solidFill>
            <a:srgbClr val="8B2562"/>
          </a:solidFill>
          <a:ln>
            <a:solidFill>
              <a:srgbClr val="8B2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261902-4437-4833-914B-E575AE0F9F9B}"/>
              </a:ext>
            </a:extLst>
          </p:cNvPr>
          <p:cNvSpPr txBox="1"/>
          <p:nvPr/>
        </p:nvSpPr>
        <p:spPr>
          <a:xfrm>
            <a:off x="664542" y="359844"/>
            <a:ext cx="6591300" cy="892552"/>
          </a:xfrm>
          <a:prstGeom prst="rect">
            <a:avLst/>
          </a:prstGeom>
          <a:noFill/>
        </p:spPr>
        <p:txBody>
          <a:bodyPr wrap="square" rtlCol="0" anchor="t">
            <a:spAutoFit/>
          </a:bodyPr>
          <a:lstStyle/>
          <a:p>
            <a:r>
              <a:rPr lang="es-MX" sz="2600" b="1" dirty="0">
                <a:solidFill>
                  <a:srgbClr val="C00000"/>
                </a:solidFill>
                <a:latin typeface="Arial Narrow"/>
              </a:rPr>
              <a:t>IOP </a:t>
            </a:r>
            <a:r>
              <a:rPr lang="es-MX" sz="2600" b="1" dirty="0">
                <a:latin typeface="Arial Narrow"/>
              </a:rPr>
              <a:t>Publishing</a:t>
            </a:r>
            <a:r>
              <a:rPr lang="es-MX" sz="2600" dirty="0">
                <a:latin typeface="Arial Narrow"/>
              </a:rPr>
              <a:t> ofrece impacto, reconocimiento y valor a la comunidad científica por más de un siglo.</a:t>
            </a:r>
          </a:p>
        </p:txBody>
      </p:sp>
      <p:cxnSp>
        <p:nvCxnSpPr>
          <p:cNvPr id="16" name="Straight Connector 15">
            <a:extLst>
              <a:ext uri="{FF2B5EF4-FFF2-40B4-BE49-F238E27FC236}">
                <a16:creationId xmlns:a16="http://schemas.microsoft.com/office/drawing/2014/main" id="{BC24518D-ED33-413E-AAAE-153F9D13BE2F}"/>
              </a:ext>
            </a:extLst>
          </p:cNvPr>
          <p:cNvCxnSpPr>
            <a:cxnSpLocks/>
          </p:cNvCxnSpPr>
          <p:nvPr/>
        </p:nvCxnSpPr>
        <p:spPr>
          <a:xfrm>
            <a:off x="4043127" y="8441443"/>
            <a:ext cx="0" cy="1114162"/>
          </a:xfrm>
          <a:prstGeom prst="line">
            <a:avLst/>
          </a:prstGeom>
          <a:ln>
            <a:solidFill>
              <a:srgbClr val="8B256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7F9B380-D7C1-46A2-BDEE-2D1335757866}"/>
              </a:ext>
            </a:extLst>
          </p:cNvPr>
          <p:cNvSpPr txBox="1"/>
          <p:nvPr/>
        </p:nvSpPr>
        <p:spPr>
          <a:xfrm>
            <a:off x="2898334" y="7694745"/>
            <a:ext cx="2327515" cy="830997"/>
          </a:xfrm>
          <a:prstGeom prst="rect">
            <a:avLst/>
          </a:prstGeom>
          <a:noFill/>
        </p:spPr>
        <p:txBody>
          <a:bodyPr wrap="square" rtlCol="0">
            <a:spAutoFit/>
          </a:bodyPr>
          <a:lstStyle/>
          <a:p>
            <a:r>
              <a:rPr lang="es-MX" sz="4700" b="1" dirty="0">
                <a:solidFill>
                  <a:srgbClr val="8B2562"/>
                </a:solidFill>
                <a:latin typeface="Arial" panose="020B0604020202020204" pitchFamily="34" charset="0"/>
                <a:cs typeface="Arial" panose="020B0604020202020204" pitchFamily="34" charset="0"/>
              </a:rPr>
              <a:t>19.044</a:t>
            </a:r>
          </a:p>
        </p:txBody>
      </p:sp>
      <p:sp>
        <p:nvSpPr>
          <p:cNvPr id="78" name="TextBox 77">
            <a:extLst>
              <a:ext uri="{FF2B5EF4-FFF2-40B4-BE49-F238E27FC236}">
                <a16:creationId xmlns:a16="http://schemas.microsoft.com/office/drawing/2014/main" id="{91FE6522-7D01-4E80-B428-91F517DC421B}"/>
              </a:ext>
            </a:extLst>
          </p:cNvPr>
          <p:cNvSpPr txBox="1"/>
          <p:nvPr/>
        </p:nvSpPr>
        <p:spPr>
          <a:xfrm>
            <a:off x="2983743" y="8373083"/>
            <a:ext cx="1129096" cy="1323439"/>
          </a:xfrm>
          <a:prstGeom prst="rect">
            <a:avLst/>
          </a:prstGeom>
          <a:noFill/>
        </p:spPr>
        <p:txBody>
          <a:bodyPr wrap="square" rtlCol="0">
            <a:spAutoFit/>
          </a:bodyPr>
          <a:lstStyle/>
          <a:p>
            <a:r>
              <a:rPr lang="es-MX" sz="800" b="1" dirty="0">
                <a:solidFill>
                  <a:srgbClr val="8B2562"/>
                </a:solidFill>
                <a:latin typeface="Arial Narrow" panose="020B0606020202030204" pitchFamily="34" charset="0"/>
                <a:cs typeface="Arial" panose="020B0604020202020204" pitchFamily="34" charset="0"/>
              </a:rPr>
              <a:t>Descargas de</a:t>
            </a:r>
            <a:r>
              <a:rPr lang="es-MX" sz="800" b="1" i="1" dirty="0">
                <a:solidFill>
                  <a:srgbClr val="8B2562"/>
                </a:solidFill>
                <a:latin typeface="Arial Narrow" panose="020B0606020202030204" pitchFamily="34" charset="0"/>
                <a:cs typeface="Arial" panose="020B0604020202020204" pitchFamily="34" charset="0"/>
              </a:rPr>
              <a:t> </a:t>
            </a:r>
            <a:r>
              <a:rPr lang="es-MX" sz="800" b="1" i="1" dirty="0" err="1">
                <a:solidFill>
                  <a:srgbClr val="8B2562"/>
                </a:solidFill>
                <a:latin typeface="Arial Narrow" panose="020B0606020202030204" pitchFamily="34" charset="0"/>
                <a:cs typeface="Arial" panose="020B0604020202020204" pitchFamily="34" charset="0"/>
              </a:rPr>
              <a:t>The</a:t>
            </a:r>
            <a:r>
              <a:rPr lang="es-MX" sz="800" b="1" i="1" dirty="0">
                <a:solidFill>
                  <a:srgbClr val="8B2562"/>
                </a:solidFill>
                <a:latin typeface="Arial Narrow" panose="020B0606020202030204" pitchFamily="34" charset="0"/>
                <a:cs typeface="Arial" panose="020B0604020202020204" pitchFamily="34" charset="0"/>
              </a:rPr>
              <a:t> </a:t>
            </a:r>
            <a:r>
              <a:rPr lang="es-MX" sz="800" b="1" i="1" dirty="0" err="1">
                <a:solidFill>
                  <a:srgbClr val="8B2562"/>
                </a:solidFill>
                <a:latin typeface="Arial Narrow" panose="020B0606020202030204" pitchFamily="34" charset="0"/>
                <a:cs typeface="Arial" panose="020B0604020202020204" pitchFamily="34" charset="0"/>
              </a:rPr>
              <a:t>Ringed</a:t>
            </a:r>
            <a:r>
              <a:rPr lang="es-MX" sz="800" b="1" i="1" dirty="0">
                <a:solidFill>
                  <a:srgbClr val="8B2562"/>
                </a:solidFill>
                <a:latin typeface="Arial Narrow" panose="020B0606020202030204" pitchFamily="34" charset="0"/>
                <a:cs typeface="Arial" panose="020B0604020202020204" pitchFamily="34" charset="0"/>
              </a:rPr>
              <a:t> </a:t>
            </a:r>
            <a:r>
              <a:rPr lang="es-MX" sz="800" b="1" i="1" dirty="0" err="1">
                <a:solidFill>
                  <a:srgbClr val="8B2562"/>
                </a:solidFill>
                <a:latin typeface="Arial Narrow" panose="020B0606020202030204" pitchFamily="34" charset="0"/>
                <a:cs typeface="Arial" panose="020B0604020202020204" pitchFamily="34" charset="0"/>
              </a:rPr>
              <a:t>Planet</a:t>
            </a:r>
            <a:r>
              <a:rPr lang="es-MX" sz="800" b="1" i="1" dirty="0">
                <a:solidFill>
                  <a:srgbClr val="8B2562"/>
                </a:solidFill>
                <a:latin typeface="Arial Narrow" panose="020B0606020202030204" pitchFamily="34" charset="0"/>
                <a:cs typeface="Arial" panose="020B0604020202020204" pitchFamily="34" charset="0"/>
              </a:rPr>
              <a:t>, </a:t>
            </a:r>
            <a:r>
              <a:rPr lang="es-MX" sz="800" b="1" dirty="0">
                <a:solidFill>
                  <a:srgbClr val="8B2562"/>
                </a:solidFill>
                <a:latin typeface="Arial Narrow" panose="020B0606020202030204" pitchFamily="34" charset="0"/>
                <a:cs typeface="Arial" panose="020B0604020202020204" pitchFamily="34" charset="0"/>
              </a:rPr>
              <a:t>uno de nuestros libros electrónicos más populares. </a:t>
            </a:r>
          </a:p>
          <a:p>
            <a:r>
              <a:rPr lang="es-MX" sz="800" dirty="0">
                <a:solidFill>
                  <a:srgbClr val="8B2562"/>
                </a:solidFill>
                <a:latin typeface="Arial Narrow" panose="020B0606020202030204" pitchFamily="34" charset="0"/>
                <a:cs typeface="Arial" panose="020B0604020202020204" pitchFamily="34" charset="0"/>
              </a:rPr>
              <a:t>Un viaje dramático de descubrimiento, bellamente ilustrado, a través del sistema de Saturno.</a:t>
            </a:r>
          </a:p>
        </p:txBody>
      </p:sp>
      <p:sp>
        <p:nvSpPr>
          <p:cNvPr id="4" name="Rectangle 3">
            <a:extLst>
              <a:ext uri="{FF2B5EF4-FFF2-40B4-BE49-F238E27FC236}">
                <a16:creationId xmlns:a16="http://schemas.microsoft.com/office/drawing/2014/main" id="{24EEF182-6ED9-4C2C-B18B-726CD20A38C9}"/>
              </a:ext>
            </a:extLst>
          </p:cNvPr>
          <p:cNvSpPr/>
          <p:nvPr/>
        </p:nvSpPr>
        <p:spPr>
          <a:xfrm>
            <a:off x="3003498" y="3604944"/>
            <a:ext cx="1827715" cy="3901997"/>
          </a:xfrm>
          <a:prstGeom prst="rect">
            <a:avLst/>
          </a:prstGeom>
          <a:solidFill>
            <a:srgbClr val="C9C8CA"/>
          </a:solidFill>
          <a:ln>
            <a:solidFill>
              <a:srgbClr val="C9C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9C1F3EFE-8BC2-42EF-81CF-AF8DFBE3C5F7}"/>
              </a:ext>
            </a:extLst>
          </p:cNvPr>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8800"/>
                    </a14:imgEffect>
                  </a14:imgLayer>
                </a14:imgProps>
              </a:ext>
            </a:extLst>
          </a:blip>
          <a:stretch>
            <a:fillRect/>
          </a:stretch>
        </p:blipFill>
        <p:spPr>
          <a:xfrm>
            <a:off x="2777426" y="3669998"/>
            <a:ext cx="2276515" cy="2276515"/>
          </a:xfrm>
          <a:prstGeom prst="rect">
            <a:avLst/>
          </a:prstGeom>
        </p:spPr>
      </p:pic>
      <p:pic>
        <p:nvPicPr>
          <p:cNvPr id="83" name="Picture 82" descr="A picture containing drawing, clock&#10;&#10;Description automatically generated">
            <a:extLst>
              <a:ext uri="{FF2B5EF4-FFF2-40B4-BE49-F238E27FC236}">
                <a16:creationId xmlns:a16="http://schemas.microsoft.com/office/drawing/2014/main" id="{C67DAA27-BB6F-45B3-8681-A1B525F9EBE4}"/>
              </a:ext>
            </a:extLst>
          </p:cNvPr>
          <p:cNvPicPr>
            <a:picLocks noChangeAspect="1"/>
          </p:cNvPicPr>
          <p:nvPr/>
        </p:nvPicPr>
        <p:blipFill>
          <a:blip r:embed="rId11">
            <a:alphaModFix amt="35000"/>
            <a:extLst>
              <a:ext uri="{BEBA8EAE-BF5A-486C-A8C5-ECC9F3942E4B}">
                <a14:imgProps xmlns:a14="http://schemas.microsoft.com/office/drawing/2010/main">
                  <a14:imgLayer r:embed="rId12">
                    <a14:imgEffect>
                      <a14:backgroundRemoval t="2667" b="99556" l="9778" r="89778">
                        <a14:foregroundMark x1="69778" y1="95111" x2="69778" y2="95111"/>
                        <a14:foregroundMark x1="61333" y1="3111" x2="61333" y2="3111"/>
                        <a14:foregroundMark x1="61333" y1="99556" x2="61333" y2="99556"/>
                      </a14:backgroundRemoval>
                    </a14:imgEffect>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6300291" y="1556305"/>
            <a:ext cx="646006" cy="646006"/>
          </a:xfrm>
          <a:prstGeom prst="rect">
            <a:avLst/>
          </a:prstGeom>
        </p:spPr>
      </p:pic>
      <p:pic>
        <p:nvPicPr>
          <p:cNvPr id="80" name="Picture 79">
            <a:extLst>
              <a:ext uri="{FF2B5EF4-FFF2-40B4-BE49-F238E27FC236}">
                <a16:creationId xmlns:a16="http://schemas.microsoft.com/office/drawing/2014/main" id="{E32B7B7F-F8A2-4AD6-AC1F-972AAF6F0106}"/>
              </a:ext>
            </a:extLst>
          </p:cNvPr>
          <p:cNvPicPr>
            <a:picLocks noChangeAspect="1"/>
          </p:cNvPicPr>
          <p:nvPr/>
        </p:nvPicPr>
        <p:blipFill>
          <a:blip r:embed="rId13">
            <a:alphaModFix amt="50000"/>
            <a:extLst>
              <a:ext uri="{BEBA8EAE-BF5A-486C-A8C5-ECC9F3942E4B}">
                <a14:imgProps xmlns:a14="http://schemas.microsoft.com/office/drawing/2010/main">
                  <a14:imgLayer r:embed="rId14">
                    <a14:imgEffect>
                      <a14:backgroundRemoval t="6061" b="90572" l="9699" r="92977">
                        <a14:foregroundMark x1="93311" y1="47475" x2="93311" y2="47475"/>
                        <a14:foregroundMark x1="41806" y1="8418" x2="41806" y2="8418"/>
                        <a14:foregroundMark x1="59532" y1="6061" x2="59532" y2="6061"/>
                        <a14:foregroundMark x1="48495" y1="90572" x2="48495" y2="90572"/>
                        <a14:foregroundMark x1="41137" y1="88215" x2="41137" y2="88215"/>
                        <a14:foregroundMark x1="37458" y1="88215" x2="37458" y2="88215"/>
                        <a14:foregroundMark x1="10702" y1="47811" x2="10702" y2="47811"/>
                        <a14:foregroundMark x1="36120" y1="86869" x2="36120" y2="86869"/>
                        <a14:foregroundMark x1="34783" y1="86869" x2="34783" y2="86869"/>
                        <a14:foregroundMark x1="33779" y1="86869" x2="33779" y2="86869"/>
                        <a14:foregroundMark x1="32441" y1="86532" x2="32441" y2="86532"/>
                        <a14:foregroundMark x1="31104" y1="86195" x2="31104" y2="86195"/>
                        <a14:foregroundMark x1="30100" y1="85522" x2="30100" y2="85522"/>
                      </a14:backgroundRemoval>
                    </a14:imgEffect>
                  </a14:imgLayer>
                </a14:imgProps>
              </a:ext>
            </a:extLst>
          </a:blip>
          <a:stretch>
            <a:fillRect/>
          </a:stretch>
        </p:blipFill>
        <p:spPr>
          <a:xfrm>
            <a:off x="6368751" y="6890205"/>
            <a:ext cx="583022" cy="579123"/>
          </a:xfrm>
          <a:prstGeom prst="rect">
            <a:avLst/>
          </a:prstGeom>
        </p:spPr>
      </p:pic>
      <p:pic>
        <p:nvPicPr>
          <p:cNvPr id="85" name="Content Placeholder 5" descr="A picture containing drawing, window&#10;&#10;Description automatically generated">
            <a:extLst>
              <a:ext uri="{FF2B5EF4-FFF2-40B4-BE49-F238E27FC236}">
                <a16:creationId xmlns:a16="http://schemas.microsoft.com/office/drawing/2014/main" id="{E270D58A-C200-475D-8F79-F06BE23A1F77}"/>
              </a:ext>
            </a:extLst>
          </p:cNvPr>
          <p:cNvPicPr>
            <a:picLocks noChangeAspect="1"/>
          </p:cNvPicPr>
          <p:nvPr/>
        </p:nvPicPr>
        <p:blipFill rotWithShape="1">
          <a:blip r:embed="rId15">
            <a:duotone>
              <a:prstClr val="black"/>
              <a:srgbClr val="FF3399">
                <a:tint val="45000"/>
                <a:satMod val="400000"/>
              </a:srgbClr>
            </a:duotone>
            <a:alphaModFix amt="5000"/>
            <a:extLst>
              <a:ext uri="{BEBA8EAE-BF5A-486C-A8C5-ECC9F3942E4B}">
                <a14:imgProps xmlns:a14="http://schemas.microsoft.com/office/drawing/2010/main">
                  <a14:imgLayer r:embed="rId16">
                    <a14:imgEffect>
                      <a14:backgroundRemoval t="6852" b="41204" l="55500" r="92500">
                        <a14:foregroundMark x1="78200" y1="12037" x2="78200" y2="12037"/>
                        <a14:foregroundMark x1="81900" y1="16204" x2="81900" y2="16204"/>
                        <a14:foregroundMark x1="84700" y1="20093" x2="84700" y2="20093"/>
                        <a14:foregroundMark x1="84200" y1="21019" x2="84200" y2="21019"/>
                        <a14:foregroundMark x1="70500" y1="14259" x2="70500" y2="14259"/>
                        <a14:foregroundMark x1="67900" y1="11204" x2="67900" y2="11204"/>
                        <a14:foregroundMark x1="65800" y1="12407" x2="65800" y2="12407"/>
                        <a14:foregroundMark x1="64500" y1="12963" x2="64500" y2="12963"/>
                        <a14:foregroundMark x1="65200" y1="11481" x2="65200" y2="11481"/>
                        <a14:foregroundMark x1="69800" y1="30463" x2="69800" y2="30463"/>
                        <a14:foregroundMark x1="68200" y1="29722" x2="68200" y2="29722"/>
                        <a14:foregroundMark x1="55500" y1="24722" x2="55500" y2="24722"/>
                        <a14:foregroundMark x1="72200" y1="41204" x2="72200" y2="41204"/>
                        <a14:foregroundMark x1="92600" y1="23426" x2="92600" y2="23426"/>
                        <a14:foregroundMark x1="74000" y1="6852" x2="74000" y2="6852"/>
                      </a14:backgroundRemoval>
                    </a14:imgEffect>
                    <a14:imgEffect>
                      <a14:colorTemperature colorTemp="5900"/>
                    </a14:imgEffect>
                  </a14:imgLayer>
                </a14:imgProps>
              </a:ext>
            </a:extLst>
          </a:blip>
          <a:srcRect l="52579" t="4303" r="5027" b="56145"/>
          <a:stretch/>
        </p:blipFill>
        <p:spPr>
          <a:xfrm>
            <a:off x="5092243" y="8889592"/>
            <a:ext cx="631645" cy="666013"/>
          </a:xfrm>
          <a:prstGeom prst="rect">
            <a:avLst/>
          </a:prstGeom>
        </p:spPr>
      </p:pic>
      <p:pic>
        <p:nvPicPr>
          <p:cNvPr id="15" name="Picture 14" descr="A close up of a fan&#10;&#10;Description automatically generated">
            <a:extLst>
              <a:ext uri="{FF2B5EF4-FFF2-40B4-BE49-F238E27FC236}">
                <a16:creationId xmlns:a16="http://schemas.microsoft.com/office/drawing/2014/main" id="{D6FEE045-99C3-43B4-B74C-B51E9C33B831}"/>
              </a:ext>
            </a:extLst>
          </p:cNvPr>
          <p:cNvPicPr>
            <a:picLocks noChangeAspect="1"/>
          </p:cNvPicPr>
          <p:nvPr/>
        </p:nvPicPr>
        <p:blipFill>
          <a:blip r:embed="rId17">
            <a:alphaModFix amt="20000"/>
            <a:duotone>
              <a:schemeClr val="accent5">
                <a:shade val="45000"/>
                <a:satMod val="135000"/>
              </a:schemeClr>
              <a:prstClr val="white"/>
            </a:duotone>
          </a:blip>
          <a:stretch>
            <a:fillRect/>
          </a:stretch>
        </p:blipFill>
        <p:spPr>
          <a:xfrm>
            <a:off x="6319655" y="4726733"/>
            <a:ext cx="646226" cy="646226"/>
          </a:xfrm>
          <a:prstGeom prst="rect">
            <a:avLst/>
          </a:prstGeom>
        </p:spPr>
      </p:pic>
      <p:pic>
        <p:nvPicPr>
          <p:cNvPr id="5" name="Picture 17" descr="A picture containing drawing&#10;&#10;Description generated with very high confidence">
            <a:extLst>
              <a:ext uri="{FF2B5EF4-FFF2-40B4-BE49-F238E27FC236}">
                <a16:creationId xmlns:a16="http://schemas.microsoft.com/office/drawing/2014/main" id="{6B183031-99D2-4211-81EA-A5295F932BA1}"/>
              </a:ext>
            </a:extLst>
          </p:cNvPr>
          <p:cNvPicPr>
            <a:picLocks noChangeAspect="1"/>
          </p:cNvPicPr>
          <p:nvPr/>
        </p:nvPicPr>
        <p:blipFill>
          <a:blip r:embed="rId18"/>
          <a:stretch>
            <a:fillRect/>
          </a:stretch>
        </p:blipFill>
        <p:spPr>
          <a:xfrm>
            <a:off x="3017290" y="6020747"/>
            <a:ext cx="1785207" cy="974051"/>
          </a:xfrm>
          <a:prstGeom prst="rect">
            <a:avLst/>
          </a:prstGeom>
        </p:spPr>
      </p:pic>
      <p:sp>
        <p:nvSpPr>
          <p:cNvPr id="6" name="Rectangle 5">
            <a:extLst>
              <a:ext uri="{FF2B5EF4-FFF2-40B4-BE49-F238E27FC236}">
                <a16:creationId xmlns:a16="http://schemas.microsoft.com/office/drawing/2014/main" id="{097F0FA2-F6E1-4551-944E-5FFB53C97B02}"/>
              </a:ext>
            </a:extLst>
          </p:cNvPr>
          <p:cNvSpPr/>
          <p:nvPr/>
        </p:nvSpPr>
        <p:spPr>
          <a:xfrm>
            <a:off x="853278" y="1440191"/>
            <a:ext cx="1859530" cy="1978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931BDA8-4157-48B9-8587-1E49FAF64567}"/>
              </a:ext>
            </a:extLst>
          </p:cNvPr>
          <p:cNvSpPr txBox="1"/>
          <p:nvPr/>
        </p:nvSpPr>
        <p:spPr>
          <a:xfrm>
            <a:off x="779137" y="3556704"/>
            <a:ext cx="1213794" cy="830997"/>
          </a:xfrm>
          <a:prstGeom prst="rect">
            <a:avLst/>
          </a:prstGeom>
          <a:noFill/>
        </p:spPr>
        <p:txBody>
          <a:bodyPr wrap="none" rtlCol="0" anchor="t">
            <a:spAutoFit/>
          </a:bodyPr>
          <a:lstStyle/>
          <a:p>
            <a:r>
              <a:rPr lang="es-MX" sz="4800" b="1">
                <a:solidFill>
                  <a:srgbClr val="00B050"/>
                </a:solidFill>
                <a:latin typeface="Arial"/>
                <a:ea typeface="Arial" charset="0"/>
                <a:cs typeface="Arial"/>
              </a:rPr>
              <a:t>108</a:t>
            </a:r>
          </a:p>
        </p:txBody>
      </p:sp>
      <p:sp>
        <p:nvSpPr>
          <p:cNvPr id="22" name="TextBox 21">
            <a:extLst>
              <a:ext uri="{FF2B5EF4-FFF2-40B4-BE49-F238E27FC236}">
                <a16:creationId xmlns:a16="http://schemas.microsoft.com/office/drawing/2014/main" id="{F3DCAAAF-80C6-4291-AE7F-8E8E8BFC5A93}"/>
              </a:ext>
            </a:extLst>
          </p:cNvPr>
          <p:cNvSpPr txBox="1"/>
          <p:nvPr/>
        </p:nvSpPr>
        <p:spPr>
          <a:xfrm>
            <a:off x="934269" y="2097032"/>
            <a:ext cx="1283601" cy="1477328"/>
          </a:xfrm>
          <a:prstGeom prst="rect">
            <a:avLst/>
          </a:prstGeom>
          <a:noFill/>
        </p:spPr>
        <p:txBody>
          <a:bodyPr wrap="square" rtlCol="0" anchor="t">
            <a:spAutoFit/>
          </a:bodyPr>
          <a:lstStyle/>
          <a:p>
            <a:r>
              <a:rPr lang="es-MX" sz="900" b="1" dirty="0">
                <a:solidFill>
                  <a:srgbClr val="3586B8"/>
                </a:solidFill>
                <a:latin typeface="Arial Narrow"/>
                <a:ea typeface="Arial Narrow" charset="0"/>
                <a:cs typeface="Arial Narrow" charset="0"/>
              </a:rPr>
              <a:t>Descargas de nuestros tres artículos más populares. </a:t>
            </a:r>
          </a:p>
          <a:p>
            <a:r>
              <a:rPr lang="es-MX" sz="900" dirty="0">
                <a:solidFill>
                  <a:srgbClr val="3586B8"/>
                </a:solidFill>
                <a:latin typeface="Arial Narrow"/>
                <a:ea typeface="Arial Narrow" charset="0"/>
                <a:cs typeface="Arial Narrow" charset="0"/>
              </a:rPr>
              <a:t>Todos los nuestros artículos más importantes fueron publicados en la revista de oro de acceso abierto</a:t>
            </a:r>
            <a:r>
              <a:rPr lang="es-MX" sz="900" i="1" dirty="0">
                <a:solidFill>
                  <a:srgbClr val="3586B8"/>
                </a:solidFill>
                <a:latin typeface="Arial Narrow"/>
                <a:ea typeface="Arial Narrow" charset="0"/>
                <a:cs typeface="Arial Narrow" charset="0"/>
              </a:rPr>
              <a:t>, </a:t>
            </a:r>
            <a:r>
              <a:rPr lang="es-MX" sz="900" i="1" dirty="0" err="1">
                <a:solidFill>
                  <a:srgbClr val="3586B8"/>
                </a:solidFill>
                <a:latin typeface="Arial Narrow"/>
                <a:ea typeface="Arial Narrow" charset="0"/>
                <a:cs typeface="Arial Narrow" charset="0"/>
              </a:rPr>
              <a:t>Environmental</a:t>
            </a:r>
            <a:r>
              <a:rPr lang="es-MX" sz="900" i="1" dirty="0">
                <a:solidFill>
                  <a:srgbClr val="3586B8"/>
                </a:solidFill>
                <a:latin typeface="Arial Narrow"/>
                <a:ea typeface="Arial Narrow" charset="0"/>
                <a:cs typeface="Arial Narrow" charset="0"/>
              </a:rPr>
              <a:t> </a:t>
            </a:r>
            <a:r>
              <a:rPr lang="es-MX" sz="900" i="1" dirty="0" err="1">
                <a:solidFill>
                  <a:srgbClr val="3586B8"/>
                </a:solidFill>
                <a:latin typeface="Arial Narrow"/>
                <a:ea typeface="Arial Narrow" charset="0"/>
                <a:cs typeface="Arial Narrow" charset="0"/>
              </a:rPr>
              <a:t>Research</a:t>
            </a:r>
            <a:r>
              <a:rPr lang="es-MX" sz="900" i="1" dirty="0">
                <a:solidFill>
                  <a:srgbClr val="3586B8"/>
                </a:solidFill>
                <a:latin typeface="Arial Narrow"/>
                <a:ea typeface="Arial Narrow" charset="0"/>
                <a:cs typeface="Arial Narrow" charset="0"/>
              </a:rPr>
              <a:t> </a:t>
            </a:r>
            <a:r>
              <a:rPr lang="es-MX" sz="900" i="1" dirty="0" err="1">
                <a:solidFill>
                  <a:srgbClr val="3586B8"/>
                </a:solidFill>
                <a:latin typeface="Arial Narrow"/>
                <a:ea typeface="Arial Narrow" charset="0"/>
                <a:cs typeface="Arial Narrow" charset="0"/>
              </a:rPr>
              <a:t>Letters</a:t>
            </a:r>
            <a:r>
              <a:rPr lang="es-MX" sz="900" i="1" dirty="0">
                <a:solidFill>
                  <a:srgbClr val="3586B8"/>
                </a:solidFill>
                <a:latin typeface="Arial Narrow"/>
                <a:ea typeface="Arial Narrow" charset="0"/>
                <a:cs typeface="Arial Narrow" charset="0"/>
              </a:rPr>
              <a:t>.</a:t>
            </a:r>
          </a:p>
          <a:p>
            <a:endParaRPr lang="en-US" sz="900" dirty="0">
              <a:solidFill>
                <a:srgbClr val="009849"/>
              </a:solidFill>
              <a:latin typeface="Arial Narrow"/>
              <a:ea typeface="Arial Narrow" charset="0"/>
              <a:cs typeface="Arial Narrow" charset="0"/>
            </a:endParaRPr>
          </a:p>
        </p:txBody>
      </p:sp>
      <p:sp>
        <p:nvSpPr>
          <p:cNvPr id="72" name="TextBox 71">
            <a:extLst>
              <a:ext uri="{FF2B5EF4-FFF2-40B4-BE49-F238E27FC236}">
                <a16:creationId xmlns:a16="http://schemas.microsoft.com/office/drawing/2014/main" id="{7C2A68C3-DF66-492F-92D5-7DD710E8A68F}"/>
              </a:ext>
            </a:extLst>
          </p:cNvPr>
          <p:cNvSpPr txBox="1"/>
          <p:nvPr/>
        </p:nvSpPr>
        <p:spPr>
          <a:xfrm>
            <a:off x="746500" y="1461603"/>
            <a:ext cx="2084276" cy="723275"/>
          </a:xfrm>
          <a:prstGeom prst="rect">
            <a:avLst/>
          </a:prstGeom>
          <a:noFill/>
          <a:ln>
            <a:noFill/>
          </a:ln>
        </p:spPr>
        <p:txBody>
          <a:bodyPr wrap="square" rtlCol="0" anchor="t">
            <a:spAutoFit/>
          </a:bodyPr>
          <a:lstStyle/>
          <a:p>
            <a:r>
              <a:rPr lang="es-MX" sz="4100" b="1">
                <a:solidFill>
                  <a:srgbClr val="3586B8"/>
                </a:solidFill>
                <a:latin typeface="Arial"/>
                <a:cs typeface="Arial"/>
              </a:rPr>
              <a:t>161.353</a:t>
            </a:r>
          </a:p>
        </p:txBody>
      </p:sp>
      <p:cxnSp>
        <p:nvCxnSpPr>
          <p:cNvPr id="24" name="Straight Arrow Connector 23">
            <a:extLst>
              <a:ext uri="{FF2B5EF4-FFF2-40B4-BE49-F238E27FC236}">
                <a16:creationId xmlns:a16="http://schemas.microsoft.com/office/drawing/2014/main" id="{FBA662A3-FEAD-47C9-8E22-1D1B8FF24106}"/>
              </a:ext>
            </a:extLst>
          </p:cNvPr>
          <p:cNvCxnSpPr/>
          <p:nvPr/>
        </p:nvCxnSpPr>
        <p:spPr>
          <a:xfrm>
            <a:off x="2092325" y="2174875"/>
            <a:ext cx="6350" cy="1066800"/>
          </a:xfrm>
          <a:prstGeom prst="straightConnector1">
            <a:avLst/>
          </a:prstGeom>
          <a:ln>
            <a:solidFill>
              <a:srgbClr val="3586B8"/>
            </a:solidFill>
          </a:ln>
        </p:spPr>
        <p:style>
          <a:lnRef idx="1">
            <a:schemeClr val="accent5"/>
          </a:lnRef>
          <a:fillRef idx="0">
            <a:schemeClr val="accent5"/>
          </a:fillRef>
          <a:effectRef idx="0">
            <a:schemeClr val="accent5"/>
          </a:effectRef>
          <a:fontRef idx="minor">
            <a:schemeClr val="tx1"/>
          </a:fontRef>
        </p:style>
      </p:cxnSp>
      <p:sp>
        <p:nvSpPr>
          <p:cNvPr id="26" name="Rectangle 25">
            <a:extLst>
              <a:ext uri="{FF2B5EF4-FFF2-40B4-BE49-F238E27FC236}">
                <a16:creationId xmlns:a16="http://schemas.microsoft.com/office/drawing/2014/main" id="{2379CB2B-BACD-4DE9-A90D-0A6B04E12384}"/>
              </a:ext>
            </a:extLst>
          </p:cNvPr>
          <p:cNvSpPr/>
          <p:nvPr/>
        </p:nvSpPr>
        <p:spPr>
          <a:xfrm>
            <a:off x="862522" y="1435100"/>
            <a:ext cx="1844732" cy="76200"/>
          </a:xfrm>
          <a:prstGeom prst="rect">
            <a:avLst/>
          </a:prstGeom>
          <a:solidFill>
            <a:srgbClr val="3586B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9" descr="Document outline">
            <a:extLst>
              <a:ext uri="{FF2B5EF4-FFF2-40B4-BE49-F238E27FC236}">
                <a16:creationId xmlns:a16="http://schemas.microsoft.com/office/drawing/2014/main" id="{9037BBAD-2A59-4D38-96D6-E53F95DCA6A0}"/>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2098675" y="2642888"/>
            <a:ext cx="616051" cy="616051"/>
          </a:xfrm>
          <a:prstGeom prst="rect">
            <a:avLst/>
          </a:prstGeom>
          <a:effectLst>
            <a:outerShdw blurRad="50800" dist="38100" dir="5400000" algn="t" rotWithShape="0">
              <a:prstClr val="black">
                <a:alpha val="40000"/>
              </a:prstClr>
            </a:outerShdw>
          </a:effectLst>
        </p:spPr>
      </p:pic>
      <p:sp>
        <p:nvSpPr>
          <p:cNvPr id="31" name="TextBox 30">
            <a:extLst>
              <a:ext uri="{FF2B5EF4-FFF2-40B4-BE49-F238E27FC236}">
                <a16:creationId xmlns:a16="http://schemas.microsoft.com/office/drawing/2014/main" id="{C47B4997-307A-4AD9-A796-34B8C250C8B6}"/>
              </a:ext>
            </a:extLst>
          </p:cNvPr>
          <p:cNvSpPr txBox="1"/>
          <p:nvPr/>
        </p:nvSpPr>
        <p:spPr>
          <a:xfrm>
            <a:off x="862522" y="4225338"/>
            <a:ext cx="1168711" cy="1077218"/>
          </a:xfrm>
          <a:prstGeom prst="rect">
            <a:avLst/>
          </a:prstGeom>
          <a:noFill/>
        </p:spPr>
        <p:txBody>
          <a:bodyPr wrap="square" rtlCol="0" anchor="t">
            <a:spAutoFit/>
          </a:bodyPr>
          <a:lstStyle/>
          <a:p>
            <a:r>
              <a:rPr lang="es-MX" sz="800" b="1" dirty="0">
                <a:solidFill>
                  <a:srgbClr val="00B050"/>
                </a:solidFill>
                <a:latin typeface="Arial Narrow"/>
                <a:ea typeface="Arial Narrow" charset="0"/>
                <a:cs typeface="Arial Narrow" charset="0"/>
              </a:rPr>
              <a:t>Ganadores del Premio Nobel </a:t>
            </a:r>
            <a:r>
              <a:rPr lang="es-MX" sz="800" dirty="0">
                <a:solidFill>
                  <a:srgbClr val="00B050"/>
                </a:solidFill>
                <a:latin typeface="Arial Narrow"/>
                <a:ea typeface="Arial Narrow" charset="0"/>
                <a:cs typeface="Arial Narrow" charset="0"/>
              </a:rPr>
              <a:t>Uno de los más altos honores en la ciencia, estamos orgullosos de publicar investigaciones galardonadas en múltiples campos científicos. </a:t>
            </a:r>
          </a:p>
        </p:txBody>
      </p:sp>
      <p:sp>
        <p:nvSpPr>
          <p:cNvPr id="33" name="Rectangle 32">
            <a:extLst>
              <a:ext uri="{FF2B5EF4-FFF2-40B4-BE49-F238E27FC236}">
                <a16:creationId xmlns:a16="http://schemas.microsoft.com/office/drawing/2014/main" id="{A5866EB8-5BD4-4C40-B8FF-04FA45A8FA87}"/>
              </a:ext>
            </a:extLst>
          </p:cNvPr>
          <p:cNvSpPr/>
          <p:nvPr/>
        </p:nvSpPr>
        <p:spPr>
          <a:xfrm>
            <a:off x="861049" y="3528204"/>
            <a:ext cx="1840049" cy="7380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97C7731E-FA8A-44B4-8253-EDEF5E7BAA46}"/>
              </a:ext>
            </a:extLst>
          </p:cNvPr>
          <p:cNvCxnSpPr/>
          <p:nvPr/>
        </p:nvCxnSpPr>
        <p:spPr>
          <a:xfrm>
            <a:off x="1989975" y="3723794"/>
            <a:ext cx="5046" cy="1681670"/>
          </a:xfrm>
          <a:prstGeom prst="straightConnector1">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Picture 34" descr="A picture containing drawing&#10;&#10;Description automatically generated">
            <a:extLst>
              <a:ext uri="{FF2B5EF4-FFF2-40B4-BE49-F238E27FC236}">
                <a16:creationId xmlns:a16="http://schemas.microsoft.com/office/drawing/2014/main" id="{B6BDCAB5-3A6A-4212-AE9C-5BA484515862}"/>
              </a:ext>
            </a:extLst>
          </p:cNvPr>
          <p:cNvPicPr>
            <a:picLocks noChangeAspect="1"/>
          </p:cNvPicPr>
          <p:nvPr/>
        </p:nvPicPr>
        <p:blipFill>
          <a:blip r:embed="rId21">
            <a:duotone>
              <a:schemeClr val="accent4">
                <a:shade val="45000"/>
                <a:satMod val="135000"/>
              </a:schemeClr>
              <a:prstClr val="white"/>
            </a:duotone>
            <a:alphaModFix amt="50000"/>
            <a:extLst>
              <a:ext uri="{BEBA8EAE-BF5A-486C-A8C5-ECC9F3942E4B}">
                <a14:imgProps xmlns:a14="http://schemas.microsoft.com/office/drawing/2010/main">
                  <a14:imgLayer r:embed="rId22">
                    <a14:imgEffect>
                      <a14:backgroundRemoval t="9960" b="92598" l="10000" r="90000">
                        <a14:foregroundMark x1="52889" y1="92598" x2="52889" y2="92598"/>
                      </a14:backgroundRemoval>
                    </a14:imgEffect>
                  </a14:imgLayer>
                </a14:imgProps>
              </a:ext>
              <a:ext uri="{28A0092B-C50C-407E-A947-70E740481C1C}">
                <a14:useLocalDpi xmlns:a14="http://schemas.microsoft.com/office/drawing/2010/main" val="0"/>
              </a:ext>
            </a:extLst>
          </a:blip>
          <a:stretch>
            <a:fillRect/>
          </a:stretch>
        </p:blipFill>
        <p:spPr>
          <a:xfrm>
            <a:off x="1820452" y="3634018"/>
            <a:ext cx="1013002" cy="836289"/>
          </a:xfrm>
          <a:prstGeom prst="rect">
            <a:avLst/>
          </a:prstGeom>
        </p:spPr>
      </p:pic>
      <p:pic>
        <p:nvPicPr>
          <p:cNvPr id="71" name="Picture 70" descr="Logo&#10;&#10;Description automatically generated">
            <a:extLst>
              <a:ext uri="{FF2B5EF4-FFF2-40B4-BE49-F238E27FC236}">
                <a16:creationId xmlns:a16="http://schemas.microsoft.com/office/drawing/2014/main" id="{53EC9D1A-3C75-0034-CCC0-CCCF1910668A}"/>
              </a:ext>
            </a:extLst>
          </p:cNvPr>
          <p:cNvPicPr>
            <a:picLocks noChangeAspect="1"/>
          </p:cNvPicPr>
          <p:nvPr/>
        </p:nvPicPr>
        <p:blipFill>
          <a:blip r:embed="rId23">
            <a:duotone>
              <a:prstClr val="black"/>
              <a:schemeClr val="accent2">
                <a:tint val="45000"/>
                <a:satMod val="400000"/>
              </a:schemeClr>
            </a:duotone>
          </a:blip>
          <a:stretch>
            <a:fillRect/>
          </a:stretch>
        </p:blipFill>
        <p:spPr>
          <a:xfrm>
            <a:off x="895996" y="8786029"/>
            <a:ext cx="705093" cy="705093"/>
          </a:xfrm>
          <a:prstGeom prst="rect">
            <a:avLst/>
          </a:prstGeom>
        </p:spPr>
      </p:pic>
      <p:pic>
        <p:nvPicPr>
          <p:cNvPr id="18" name="Graphic 17" descr="Planet with solid fill">
            <a:extLst>
              <a:ext uri="{FF2B5EF4-FFF2-40B4-BE49-F238E27FC236}">
                <a16:creationId xmlns:a16="http://schemas.microsoft.com/office/drawing/2014/main" id="{254BD26C-080E-695F-4F13-64428402025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043127" y="8889592"/>
            <a:ext cx="809089" cy="809089"/>
          </a:xfrm>
          <a:prstGeom prst="rect">
            <a:avLst/>
          </a:prstGeom>
        </p:spPr>
      </p:pic>
    </p:spTree>
    <p:extLst>
      <p:ext uri="{BB962C8B-B14F-4D97-AF65-F5344CB8AC3E}">
        <p14:creationId xmlns:p14="http://schemas.microsoft.com/office/powerpoint/2010/main" val="225093972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1271</TotalTime>
  <Words>352</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Tovey</dc:creator>
  <cp:lastModifiedBy>Mike Wells</cp:lastModifiedBy>
  <cp:revision>570</cp:revision>
  <cp:lastPrinted>2020-03-10T14:22:15Z</cp:lastPrinted>
  <dcterms:created xsi:type="dcterms:W3CDTF">2018-05-02T15:41:44Z</dcterms:created>
  <dcterms:modified xsi:type="dcterms:W3CDTF">2022-08-23T13:26:03Z</dcterms:modified>
</cp:coreProperties>
</file>